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67" r:id="rId1"/>
  </p:sldMasterIdLst>
  <p:notesMasterIdLst>
    <p:notesMasterId r:id="rId13"/>
  </p:notesMasterIdLst>
  <p:handoutMasterIdLst>
    <p:handoutMasterId r:id="rId14"/>
  </p:handoutMasterIdLst>
  <p:sldIdLst>
    <p:sldId id="290" r:id="rId2"/>
    <p:sldId id="306" r:id="rId3"/>
    <p:sldId id="269" r:id="rId4"/>
    <p:sldId id="317" r:id="rId5"/>
    <p:sldId id="320" r:id="rId6"/>
    <p:sldId id="318" r:id="rId7"/>
    <p:sldId id="319" r:id="rId8"/>
    <p:sldId id="272" r:id="rId9"/>
    <p:sldId id="289" r:id="rId10"/>
    <p:sldId id="275" r:id="rId11"/>
    <p:sldId id="277" r:id="rId12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BDBDB"/>
    <a:srgbClr val="F0F0F0"/>
    <a:srgbClr val="FFFFFF"/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36" autoAdjust="0"/>
  </p:normalViewPr>
  <p:slideViewPr>
    <p:cSldViewPr>
      <p:cViewPr varScale="1">
        <p:scale>
          <a:sx n="95" d="100"/>
          <a:sy n="95" d="100"/>
        </p:scale>
        <p:origin x="12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C16DCEEC-93D3-4690-9566-A4329C9A5B9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E30FC503-6770-41F8-95CC-F2804E6633F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0" name="Rectangle 4">
            <a:extLst>
              <a:ext uri="{FF2B5EF4-FFF2-40B4-BE49-F238E27FC236}">
                <a16:creationId xmlns:a16="http://schemas.microsoft.com/office/drawing/2014/main" id="{448DCEAD-73AF-4F31-862C-590631FDB28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1" name="Rectangle 5">
            <a:extLst>
              <a:ext uri="{FF2B5EF4-FFF2-40B4-BE49-F238E27FC236}">
                <a16:creationId xmlns:a16="http://schemas.microsoft.com/office/drawing/2014/main" id="{9BEA4B78-681E-4404-A0FF-F3A7EF1ED36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92FFC7DF-74C7-4E7F-BECD-629243BC758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B0BFEFAF-8DE6-4016-8BEC-D7687B4B607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7A84900E-3464-473E-928F-1A3726105E5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64ABF3C3-CF77-45F3-9471-E4E277570FD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7" name="Rectangle 5">
            <a:extLst>
              <a:ext uri="{FF2B5EF4-FFF2-40B4-BE49-F238E27FC236}">
                <a16:creationId xmlns:a16="http://schemas.microsoft.com/office/drawing/2014/main" id="{57BF7DE4-5987-47A4-849A-678A587769A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131078" name="Rectangle 6">
            <a:extLst>
              <a:ext uri="{FF2B5EF4-FFF2-40B4-BE49-F238E27FC236}">
                <a16:creationId xmlns:a16="http://schemas.microsoft.com/office/drawing/2014/main" id="{E13DED04-E7AB-4CF3-A695-101283AF464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9" name="Rectangle 7">
            <a:extLst>
              <a:ext uri="{FF2B5EF4-FFF2-40B4-BE49-F238E27FC236}">
                <a16:creationId xmlns:a16="http://schemas.microsoft.com/office/drawing/2014/main" id="{3C6A858C-7D1E-4EEF-894E-09AFD86E68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4909BC17-306B-4767-AD6B-5D1C377EF4E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9F784A67-8A13-47B6-BE15-41348A4BBBFD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BD04A358-0F64-4E0E-80DE-93D687CE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C71EBC7B-5F19-4920-8EF2-85DD81430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B8C9A9D-341B-448A-BB99-F32C8CAD6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300C8-F8E4-491A-8960-E78A2DBEA457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88761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C3294305-0707-411F-A9CC-668EFC95BA63}"/>
              </a:ext>
            </a:extLst>
          </p:cNvPr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198185A-D30C-4B1E-B349-E21D5F66F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9819478B-E8BE-44A2-885D-365FCC68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43C28290-5902-4F22-9B6A-A02357A8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975C7-3417-4B1E-A458-3780B897C7B8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7801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27ABF88-5DF5-475F-84C0-B9856D7D28C9}"/>
              </a:ext>
            </a:extLst>
          </p:cNvPr>
          <p:cNvSpPr/>
          <p:nvPr/>
        </p:nvSpPr>
        <p:spPr>
          <a:xfrm>
            <a:off x="7643813" y="-15875"/>
            <a:ext cx="1500187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71EE88F-F2FE-4B83-B359-06B38F97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21B3670D-B17D-4BF4-938A-2A3DF1AD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55CB931-779B-4851-A771-D6C766E6C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0A2C3-272C-47FE-964D-348EE5F7B5E8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7099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5DFB82B-B63C-4EB2-86C8-6379AC040C06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9DB85E3-A749-4764-8D44-5E3091FD4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0A2CC04A-07D8-470E-B57C-C877D0ED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5B7A0F8B-802E-4CD9-AB68-141A187F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E05E3-9679-423C-B9C3-F4E3F3DD81F8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490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4C2B63A-D719-4477-B4C6-BA3058B7252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F78D72D6-AC92-4C3A-92F9-A57DCD55F612}"/>
              </a:ext>
            </a:extLst>
          </p:cNvPr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8DD44880-19F3-4C8A-9521-475A5D6BA1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3DA9782-42A0-46EB-B37C-B2A2003F0B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B9D12-F411-4A12-9E6A-00402DE0213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DDC1982-1C62-4D86-A466-0496B1660C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44329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FD9391A-B70F-410B-B041-C8EBDF95F67D}"/>
              </a:ext>
            </a:extLst>
          </p:cNvPr>
          <p:cNvSpPr/>
          <p:nvPr/>
        </p:nvSpPr>
        <p:spPr>
          <a:xfrm>
            <a:off x="0" y="285750"/>
            <a:ext cx="9144000" cy="1143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DE17994F-9BF9-4751-9471-B2B10A70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00348589-3908-4E79-B689-1672553D5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6">
            <a:extLst>
              <a:ext uri="{FF2B5EF4-FFF2-40B4-BE49-F238E27FC236}">
                <a16:creationId xmlns:a16="http://schemas.microsoft.com/office/drawing/2014/main" id="{6EEB1B9E-C6B8-42DF-8155-1A3637C0D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E5004-E50A-4E7E-9AE6-A83B3FC10B1C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75386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FCE84667-A709-49F5-B8B0-A25B331A4829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8A83DD1-DB53-4073-B93B-5EF70A7336CF}"/>
              </a:ext>
            </a:extLst>
          </p:cNvPr>
          <p:cNvSpPr/>
          <p:nvPr/>
        </p:nvSpPr>
        <p:spPr>
          <a:xfrm>
            <a:off x="8859838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날짜 개체 틀 6">
            <a:extLst>
              <a:ext uri="{FF2B5EF4-FFF2-40B4-BE49-F238E27FC236}">
                <a16:creationId xmlns:a16="http://schemas.microsoft.com/office/drawing/2014/main" id="{5D0B7D23-01EA-4E9C-9C9A-226A9D30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" name="바닥글 개체 틀 7">
            <a:extLst>
              <a:ext uri="{FF2B5EF4-FFF2-40B4-BE49-F238E27FC236}">
                <a16:creationId xmlns:a16="http://schemas.microsoft.com/office/drawing/2014/main" id="{AA1C0C76-104F-4FD2-A9C8-B0DC3691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슬라이드 번호 개체 틀 8">
            <a:extLst>
              <a:ext uri="{FF2B5EF4-FFF2-40B4-BE49-F238E27FC236}">
                <a16:creationId xmlns:a16="http://schemas.microsoft.com/office/drawing/2014/main" id="{5E86E5F5-FA66-4B4B-AE8A-46617F9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60013-B8ED-4C92-9F6C-62479357FB49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5124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62E6DD95-9D3E-4647-A70E-FF1AF250B467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날짜 개체 틀 2">
            <a:extLst>
              <a:ext uri="{FF2B5EF4-FFF2-40B4-BE49-F238E27FC236}">
                <a16:creationId xmlns:a16="http://schemas.microsoft.com/office/drawing/2014/main" id="{44BEA471-F5EC-4041-933D-2C126321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3">
            <a:extLst>
              <a:ext uri="{FF2B5EF4-FFF2-40B4-BE49-F238E27FC236}">
                <a16:creationId xmlns:a16="http://schemas.microsoft.com/office/drawing/2014/main" id="{A480BBA7-F168-4E7A-B274-A93112933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2A3CEA7B-EBAD-47A1-89E8-62D3D377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4F0C0-0A3B-40B9-B1D9-B49A9C84D1C2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575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0A892B7C-9085-4175-8DDE-35572528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E6599789-9EB2-4B1D-8226-35A76E152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E09FAF59-F9F5-4266-85D9-844C454D0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10D75-54A1-452C-958B-5E5F899407D2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7493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7626456-4077-4EEC-8688-1F634AC2DC14}"/>
              </a:ext>
            </a:extLst>
          </p:cNvPr>
          <p:cNvSpPr/>
          <p:nvPr/>
        </p:nvSpPr>
        <p:spPr bwMode="invGray">
          <a:xfrm>
            <a:off x="285750" y="263525"/>
            <a:ext cx="8858250" cy="665163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C901943-B32B-4625-B664-8882F32AAD6B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4">
            <a:extLst>
              <a:ext uri="{FF2B5EF4-FFF2-40B4-BE49-F238E27FC236}">
                <a16:creationId xmlns:a16="http://schemas.microsoft.com/office/drawing/2014/main" id="{51672D84-5030-4C07-85F1-E80DE2A58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5">
            <a:extLst>
              <a:ext uri="{FF2B5EF4-FFF2-40B4-BE49-F238E27FC236}">
                <a16:creationId xmlns:a16="http://schemas.microsoft.com/office/drawing/2014/main" id="{542CDE90-DEC9-49BC-A578-339C1E716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C098C820-23D3-4603-BB41-17753938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4BD72-9DCD-40F6-8ACA-292A4F48086D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45809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4BB784B0-FFCD-4FC6-8284-AC989FBEE103}"/>
              </a:ext>
            </a:extLst>
          </p:cNvPr>
          <p:cNvSpPr/>
          <p:nvPr/>
        </p:nvSpPr>
        <p:spPr>
          <a:xfrm>
            <a:off x="0" y="3571875"/>
            <a:ext cx="9144000" cy="3286125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6C371807-9A5B-4B27-835D-65BAE683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933D43F9-6286-4461-8840-55A88793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2250"/>
            <a:ext cx="2895600" cy="298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6000AD83-CEC9-4AAC-8EF6-AF04FA41C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6EA38-BA71-4AF1-A0A8-9C264866A6C5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57910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BF97B4-05C8-4B39-8653-942A6A38EA92}"/>
              </a:ext>
            </a:extLst>
          </p:cNvPr>
          <p:cNvSpPr/>
          <p:nvPr/>
        </p:nvSpPr>
        <p:spPr>
          <a:xfrm>
            <a:off x="0" y="6572250"/>
            <a:ext cx="9144000" cy="285750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664406-E306-48E8-BD87-6459C3A7ADED}"/>
              </a:ext>
            </a:extLst>
          </p:cNvPr>
          <p:cNvSpPr/>
          <p:nvPr/>
        </p:nvSpPr>
        <p:spPr>
          <a:xfrm>
            <a:off x="0" y="1588"/>
            <a:ext cx="9144000" cy="284162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971F878-FD6B-4823-B576-7D699F676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38" y="274638"/>
            <a:ext cx="8545512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29" name="텍스트 개체 틀 2">
            <a:extLst>
              <a:ext uri="{FF2B5EF4-FFF2-40B4-BE49-F238E27FC236}">
                <a16:creationId xmlns:a16="http://schemas.microsoft.com/office/drawing/2014/main" id="{90FB22A4-3B59-4423-BC0F-54487F12D5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altLang="ko-KR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213320-90F1-4DD9-A9AC-04265B6D6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572250"/>
            <a:ext cx="2133600" cy="28575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23B09C-440E-4971-94CB-B7259B370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34D253-8C28-4A19-B9AA-FEED6FB8D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572250"/>
            <a:ext cx="21336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0" hangingPunct="1">
              <a:defRPr kumimoji="0" sz="1200"/>
            </a:lvl1pPr>
          </a:lstStyle>
          <a:p>
            <a:pPr>
              <a:defRPr/>
            </a:pPr>
            <a:fld id="{A772DC29-BF8A-448E-9302-6D7EDEDE0A83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921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68" r:id="rId1"/>
    <p:sldLayoutId id="2147485069" r:id="rId2"/>
    <p:sldLayoutId id="2147485070" r:id="rId3"/>
    <p:sldLayoutId id="2147485071" r:id="rId4"/>
    <p:sldLayoutId id="2147485072" r:id="rId5"/>
    <p:sldLayoutId id="2147485073" r:id="rId6"/>
    <p:sldLayoutId id="2147485074" r:id="rId7"/>
    <p:sldLayoutId id="2147485075" r:id="rId8"/>
    <p:sldLayoutId id="2147485076" r:id="rId9"/>
    <p:sldLayoutId id="2147485077" r:id="rId10"/>
    <p:sldLayoutId id="2147485078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6EEF0C0-0B54-42C4-A8C6-5CD3E7EB2D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79712" y="980728"/>
            <a:ext cx="4875212" cy="714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o-KR" altLang="en-US" sz="4800" b="1" dirty="0">
                <a:solidFill>
                  <a:srgbClr val="0070C0"/>
                </a:solidFill>
                <a:latin typeface="+mj-ea"/>
              </a:rPr>
              <a:t>실 전 취 업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90C3DAF-8BB5-4CF1-BC95-F05C1AF68C87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436912" y="4005064"/>
            <a:ext cx="39608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2018.3 ∼ 2024.3</a:t>
            </a: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endParaRPr lang="en-US" altLang="ko-KR" sz="10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>
                <a:latin typeface="+mj-lt"/>
                <a:ea typeface="+mj-ea"/>
              </a:rPr>
              <a:t>인덕대학교 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 err="1">
                <a:latin typeface="+mj-lt"/>
                <a:ea typeface="+mj-ea"/>
              </a:rPr>
              <a:t>컴퓨터소프트웨어학과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 </a:t>
            </a:r>
            <a:r>
              <a:rPr lang="ko-KR" altLang="en-US" sz="2400" dirty="0">
                <a:latin typeface="+mj-lt"/>
                <a:ea typeface="+mj-ea"/>
              </a:rPr>
              <a:t>교수 윤형태</a:t>
            </a:r>
            <a:endParaRPr lang="en-US" altLang="ko-KR" sz="2400" dirty="0">
              <a:latin typeface="+mj-lt"/>
              <a:ea typeface="+mj-ea"/>
            </a:endParaRPr>
          </a:p>
        </p:txBody>
      </p:sp>
      <p:sp>
        <p:nvSpPr>
          <p:cNvPr id="13317" name="TextBox 6">
            <a:extLst>
              <a:ext uri="{FF2B5EF4-FFF2-40B4-BE49-F238E27FC236}">
                <a16:creationId xmlns:a16="http://schemas.microsoft.com/office/drawing/2014/main" id="{0795375C-76E9-445B-B019-5C6EC99FF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664" y="2132856"/>
            <a:ext cx="58907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0070C0"/>
                </a:solidFill>
                <a:latin typeface="+mj-lt"/>
              </a:rPr>
              <a:t>15</a:t>
            </a:r>
            <a:r>
              <a:rPr lang="ko-KR" altLang="en-US" sz="3200" dirty="0">
                <a:solidFill>
                  <a:srgbClr val="0070C0"/>
                </a:solidFill>
                <a:latin typeface="+mj-lt"/>
              </a:rPr>
              <a:t>주차</a:t>
            </a:r>
            <a:r>
              <a:rPr lang="en-US" altLang="ko-KR" sz="3200" dirty="0">
                <a:solidFill>
                  <a:srgbClr val="0070C0"/>
                </a:solidFill>
                <a:latin typeface="+mj-lt"/>
              </a:rPr>
              <a:t>. </a:t>
            </a:r>
            <a:r>
              <a:rPr lang="ko-KR" altLang="en-US" sz="3200" dirty="0">
                <a:solidFill>
                  <a:srgbClr val="0070C0"/>
                </a:solidFill>
                <a:latin typeface="+mj-lt"/>
              </a:rPr>
              <a:t>취업희망회사 조사</a:t>
            </a:r>
          </a:p>
        </p:txBody>
      </p:sp>
    </p:spTree>
    <p:extLst>
      <p:ext uri="{BB962C8B-B14F-4D97-AF65-F5344CB8AC3E}">
        <p14:creationId xmlns:p14="http://schemas.microsoft.com/office/powerpoint/2010/main" val="162212198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그림 2">
            <a:extLst>
              <a:ext uri="{FF2B5EF4-FFF2-40B4-BE49-F238E27FC236}">
                <a16:creationId xmlns:a16="http://schemas.microsoft.com/office/drawing/2014/main" id="{1DB732FD-E9E1-4019-8332-294DA47049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96975"/>
            <a:ext cx="7553325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3">
            <a:extLst>
              <a:ext uri="{FF2B5EF4-FFF2-40B4-BE49-F238E27FC236}">
                <a16:creationId xmlns:a16="http://schemas.microsoft.com/office/drawing/2014/main" id="{C75D40F4-61A2-4ED3-A141-8C1527B73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8538" y="525463"/>
            <a:ext cx="5400675" cy="574675"/>
          </a:xfrm>
        </p:spPr>
        <p:txBody>
          <a:bodyPr/>
          <a:lstStyle/>
          <a:p>
            <a:pPr marL="0" indent="0" eaLnBrk="1" hangingPunct="1">
              <a:buSzPct val="80000"/>
              <a:buFont typeface="Wingdings" panose="05000000000000000000" pitchFamily="2" charset="2"/>
              <a:buNone/>
            </a:pPr>
            <a:r>
              <a:rPr lang="ko-KR" altLang="en-US" sz="2800">
                <a:solidFill>
                  <a:schemeClr val="tx1"/>
                </a:solidFill>
                <a:latin typeface="굴림" panose="020B0600000101010101" pitchFamily="50" charset="-127"/>
              </a:rPr>
              <a:t>학과 홈페이지</a:t>
            </a:r>
            <a:r>
              <a:rPr lang="en-US" altLang="ko-KR" sz="2800">
                <a:solidFill>
                  <a:schemeClr val="tx1"/>
                </a:solidFill>
                <a:latin typeface="굴림" panose="020B0600000101010101" pitchFamily="50" charset="-127"/>
              </a:rPr>
              <a:t>: </a:t>
            </a:r>
            <a:r>
              <a:rPr lang="ko-KR" altLang="en-US" sz="2800">
                <a:solidFill>
                  <a:schemeClr val="tx1"/>
                </a:solidFill>
                <a:latin typeface="굴림" panose="020B0600000101010101" pitchFamily="50" charset="-127"/>
              </a:rPr>
              <a:t>관심회사</a:t>
            </a:r>
            <a:r>
              <a:rPr lang="en-US" altLang="ko-KR" sz="2800">
                <a:solidFill>
                  <a:schemeClr val="tx1"/>
                </a:solidFill>
                <a:latin typeface="굴림" panose="020B0600000101010101" pitchFamily="50" charset="-127"/>
              </a:rPr>
              <a:t> </a:t>
            </a:r>
            <a:r>
              <a:rPr lang="ko-KR" altLang="en-US" sz="2800">
                <a:solidFill>
                  <a:schemeClr val="tx1"/>
                </a:solidFill>
                <a:latin typeface="굴림" panose="020B0600000101010101" pitchFamily="50" charset="-127"/>
              </a:rPr>
              <a:t>메뉴</a:t>
            </a:r>
            <a:r>
              <a:rPr lang="en-US" altLang="ko-KR" sz="2800">
                <a:solidFill>
                  <a:schemeClr val="tx1"/>
                </a:solidFill>
                <a:latin typeface="굴림" panose="020B0600000101010101" pitchFamily="50" charset="-127"/>
              </a:rPr>
              <a:t> 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그림 1">
            <a:extLst>
              <a:ext uri="{FF2B5EF4-FFF2-40B4-BE49-F238E27FC236}">
                <a16:creationId xmlns:a16="http://schemas.microsoft.com/office/drawing/2014/main" id="{BBCA544E-E667-4C32-8AE8-6AFDBA853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124744"/>
            <a:ext cx="7200900" cy="533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">
            <a:extLst>
              <a:ext uri="{FF2B5EF4-FFF2-40B4-BE49-F238E27FC236}">
                <a16:creationId xmlns:a16="http://schemas.microsoft.com/office/drawing/2014/main" id="{61DDC4A8-6C34-4603-8C52-57DF22B2F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720" y="332656"/>
            <a:ext cx="4751387" cy="57626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C00000"/>
                </a:solidFill>
                <a:latin typeface="굴림" panose="020B0600000101010101" pitchFamily="50" charset="-127"/>
              </a:rPr>
              <a:t>정보가 없는</a:t>
            </a:r>
            <a:r>
              <a:rPr lang="en-US" altLang="ko-KR" sz="2800" dirty="0">
                <a:solidFill>
                  <a:srgbClr val="C00000"/>
                </a:solidFill>
                <a:latin typeface="굴림" panose="020B0600000101010101" pitchFamily="50" charset="-127"/>
              </a:rPr>
              <a:t> </a:t>
            </a:r>
            <a:r>
              <a:rPr lang="ko-KR" altLang="en-US" sz="2800" dirty="0">
                <a:solidFill>
                  <a:srgbClr val="C00000"/>
                </a:solidFill>
                <a:latin typeface="굴림" panose="020B0600000101010101" pitchFamily="50" charset="-127"/>
              </a:rPr>
              <a:t>항목은 빈칸</a:t>
            </a:r>
            <a:endParaRPr lang="en-US" altLang="ko-KR" sz="2800" dirty="0">
              <a:solidFill>
                <a:srgbClr val="C0000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3C13B71-4406-4277-A5A2-BA6CF6899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152932"/>
              </p:ext>
            </p:extLst>
          </p:nvPr>
        </p:nvGraphicFramePr>
        <p:xfrm>
          <a:off x="359568" y="1052736"/>
          <a:ext cx="8532911" cy="4491070"/>
        </p:xfrm>
        <a:graphic>
          <a:graphicData uri="http://schemas.openxmlformats.org/drawingml/2006/table">
            <a:tbl>
              <a:tblPr/>
              <a:tblGrid>
                <a:gridCol w="582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1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60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07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주차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제목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4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이력서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기초정보입력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기타정보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2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사진</a:t>
                      </a:r>
                      <a:r>
                        <a:rPr kumimoji="0"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, </a:t>
                      </a: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프로젝트 정보 입력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3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생활비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꿈과 희망직업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발표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6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자기소개서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나의 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성격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ChatGPT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 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8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7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경험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지원동기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200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8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사람인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가입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2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9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자기소개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ChatGPT</a:t>
                      </a:r>
                      <a:r>
                        <a:rPr kumimoji="0"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이용</a:t>
                      </a: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68563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11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발표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142432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12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모의면접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면접질문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인성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10,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기술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576209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13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j-ea"/>
                        </a:rPr>
                        <a:t>경품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081162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</a:t>
                      </a: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021184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취업희망회사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관심회사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 조사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 err="1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csjob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사람인 이력서 제출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72768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9C97CB7A-9750-4687-999F-F1F7735E2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510989"/>
            <a:ext cx="8135937" cy="44787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2800" b="1" dirty="0" err="1">
                <a:solidFill>
                  <a:srgbClr val="0070C0"/>
                </a:solidFill>
                <a:latin typeface="굴림" panose="020B0600000101010101" pitchFamily="50" charset="-127"/>
              </a:rPr>
              <a:t>주차별</a:t>
            </a:r>
            <a:r>
              <a:rPr lang="ko-KR" altLang="en-US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 진행내용 및 평가기준</a:t>
            </a:r>
            <a:endParaRPr lang="en-US" altLang="ko-KR" sz="28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>
            <a:extLst>
              <a:ext uri="{FF2B5EF4-FFF2-40B4-BE49-F238E27FC236}">
                <a16:creationId xmlns:a16="http://schemas.microsoft.com/office/drawing/2014/main" id="{392AD092-0A75-481E-A39D-12E6D8D925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238" y="404813"/>
            <a:ext cx="8135937" cy="5762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2. 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취업</a:t>
            </a: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	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희망회사 조사</a:t>
            </a:r>
            <a:endParaRPr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091BF345-9C57-42DD-B63F-D75883D80B20}"/>
              </a:ext>
            </a:extLst>
          </p:cNvPr>
          <p:cNvSpPr txBox="1">
            <a:spLocks/>
          </p:cNvSpPr>
          <p:nvPr/>
        </p:nvSpPr>
        <p:spPr bwMode="auto">
          <a:xfrm>
            <a:off x="683568" y="1074548"/>
            <a:ext cx="46069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SzPct val="70000"/>
              <a:buFont typeface="Wingdings" panose="05000000000000000000" pitchFamily="2" charset="2"/>
              <a:buChar char="v"/>
            </a:pPr>
            <a:r>
              <a:rPr kumimoji="0" lang="ko-KR" altLang="en-US" sz="2800" dirty="0">
                <a:solidFill>
                  <a:srgbClr val="C00000"/>
                </a:solidFill>
                <a:latin typeface="굴림" panose="020B0600000101010101" pitchFamily="50" charset="-127"/>
              </a:rPr>
              <a:t>직업별 </a:t>
            </a:r>
            <a:r>
              <a:rPr kumimoji="0" lang="en-US" altLang="ko-KR" sz="2800" dirty="0">
                <a:solidFill>
                  <a:srgbClr val="C00000"/>
                </a:solidFill>
                <a:latin typeface="굴림" panose="020B0600000101010101" pitchFamily="50" charset="-127"/>
                <a:sym typeface="Wingdings" panose="05000000000000000000" pitchFamily="2" charset="2"/>
              </a:rPr>
              <a:t> IT.</a:t>
            </a:r>
            <a:r>
              <a:rPr kumimoji="0" lang="ko-KR" altLang="en-US" sz="2800" dirty="0">
                <a:solidFill>
                  <a:srgbClr val="C00000"/>
                </a:solidFill>
                <a:latin typeface="굴림" panose="020B0600000101010101" pitchFamily="50" charset="-127"/>
                <a:sym typeface="Wingdings" panose="05000000000000000000" pitchFamily="2" charset="2"/>
              </a:rPr>
              <a:t>인터넷</a:t>
            </a:r>
            <a:endParaRPr kumimoji="0" lang="en-US" altLang="ko-KR" sz="2800" dirty="0">
              <a:solidFill>
                <a:srgbClr val="C00000"/>
              </a:solidFill>
              <a:latin typeface="굴림" panose="020B0600000101010101" pitchFamily="50" charset="-127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FAE920CD-65EC-5C51-2721-B0942485C5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755" y="1775156"/>
            <a:ext cx="3345179" cy="433922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496A7245-C8F5-5289-20C2-4F5B60489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2636911"/>
            <a:ext cx="3672408" cy="252425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22B4FBA2-D2ED-1DA3-D548-D5F49CEE1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80" y="476672"/>
            <a:ext cx="8658708" cy="458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29522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15EC96C0-4D65-FD5E-A55A-36E949C38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624" y="692696"/>
            <a:ext cx="5600751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5878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312AB1B-FD85-0D78-8EE2-D1E1BDC0E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82" y="692696"/>
            <a:ext cx="8504436" cy="432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51203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2CA237E0-B561-E460-2CCC-8FC74A56D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92696"/>
            <a:ext cx="8148588" cy="418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0625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>
            <a:extLst>
              <a:ext uri="{FF2B5EF4-FFF2-40B4-BE49-F238E27FC236}">
                <a16:creationId xmlns:a16="http://schemas.microsoft.com/office/drawing/2014/main" id="{726B1C91-8C52-4394-87DF-0C3117C0C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8466" y="1849582"/>
            <a:ext cx="7308354" cy="2283932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ko-KR" altLang="en-US" sz="2400" dirty="0">
                <a:solidFill>
                  <a:srgbClr val="0070C0"/>
                </a:solidFill>
                <a:latin typeface="굴림" panose="020B0600000101010101" pitchFamily="50" charset="-127"/>
              </a:rPr>
              <a:t>모집분야</a:t>
            </a:r>
            <a:r>
              <a:rPr lang="ko-KR" altLang="en-US" sz="2400" dirty="0">
                <a:latin typeface="굴림" panose="020B0600000101010101" pitchFamily="50" charset="-127"/>
              </a:rPr>
              <a:t> </a:t>
            </a:r>
            <a:r>
              <a:rPr lang="en-US" altLang="ko-KR" sz="2400" dirty="0">
                <a:latin typeface="굴림" panose="020B0600000101010101" pitchFamily="50" charset="-127"/>
              </a:rPr>
              <a:t>:</a:t>
            </a:r>
            <a:r>
              <a:rPr lang="en-US" altLang="ko-KR" sz="2400" dirty="0">
                <a:latin typeface="굴림" panose="020B060000010101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2400" dirty="0">
                <a:latin typeface="굴림" panose="020B0600000101010101" pitchFamily="50" charset="-127"/>
                <a:sym typeface="Wingdings" panose="05000000000000000000" pitchFamily="2" charset="2"/>
              </a:rPr>
              <a:t>희망 </a:t>
            </a:r>
            <a:r>
              <a:rPr lang="ko-KR" altLang="en-US" sz="2400" dirty="0">
                <a:latin typeface="굴림" panose="020B0600000101010101" pitchFamily="50" charset="-127"/>
              </a:rPr>
              <a:t>전공분야</a:t>
            </a:r>
            <a:endParaRPr lang="en-US" altLang="ko-KR" sz="2400" dirty="0">
              <a:latin typeface="굴림" panose="020B0600000101010101" pitchFamily="50" charset="-127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ko-KR" altLang="en-US" sz="2400" dirty="0">
                <a:solidFill>
                  <a:srgbClr val="0070C0"/>
                </a:solidFill>
                <a:latin typeface="굴림" panose="020B0600000101010101" pitchFamily="50" charset="-127"/>
              </a:rPr>
              <a:t>설립연도</a:t>
            </a:r>
            <a:r>
              <a:rPr lang="ko-KR" altLang="en-US" sz="2400" dirty="0">
                <a:latin typeface="굴림" panose="020B0600000101010101" pitchFamily="50" charset="-127"/>
              </a:rPr>
              <a:t> </a:t>
            </a:r>
            <a:r>
              <a:rPr lang="en-US" altLang="ko-KR" sz="2400" dirty="0">
                <a:latin typeface="굴림" panose="020B0600000101010101" pitchFamily="50" charset="-127"/>
              </a:rPr>
              <a:t>:</a:t>
            </a:r>
            <a:r>
              <a:rPr lang="en-US" altLang="ko-KR" sz="2400" dirty="0">
                <a:latin typeface="굴림" panose="020B060000010101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2400" dirty="0">
                <a:latin typeface="굴림" panose="020B0600000101010101" pitchFamily="50" charset="-127"/>
                <a:sym typeface="Wingdings" panose="05000000000000000000" pitchFamily="2" charset="2"/>
              </a:rPr>
              <a:t>가급적 신생회사는 피할 것 </a:t>
            </a:r>
            <a:r>
              <a:rPr lang="en-US" altLang="ko-KR" sz="2400" dirty="0">
                <a:latin typeface="굴림" panose="020B0600000101010101" pitchFamily="50" charset="-127"/>
                <a:sym typeface="Wingdings" panose="05000000000000000000" pitchFamily="2" charset="2"/>
              </a:rPr>
              <a:t>(5</a:t>
            </a:r>
            <a:r>
              <a:rPr lang="ko-KR" altLang="en-US" sz="2400" dirty="0" err="1">
                <a:latin typeface="굴림" panose="020B0600000101010101" pitchFamily="50" charset="-127"/>
                <a:sym typeface="Wingdings" panose="05000000000000000000" pitchFamily="2" charset="2"/>
              </a:rPr>
              <a:t>년이상</a:t>
            </a:r>
            <a:r>
              <a:rPr lang="en-US" altLang="ko-KR" sz="2400" dirty="0">
                <a:latin typeface="굴림" panose="020B0600000101010101" pitchFamily="50" charset="-127"/>
                <a:sym typeface="Wingdings" panose="05000000000000000000" pitchFamily="2" charset="2"/>
              </a:rPr>
              <a:t>)</a:t>
            </a:r>
            <a:endParaRPr lang="en-US" altLang="ko-KR" sz="2400" dirty="0">
              <a:latin typeface="굴림" panose="020B0600000101010101" pitchFamily="50" charset="-127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ko-KR" altLang="en-US" sz="2400" dirty="0">
                <a:solidFill>
                  <a:srgbClr val="0070C0"/>
                </a:solidFill>
                <a:latin typeface="굴림" panose="020B0600000101010101" pitchFamily="50" charset="-127"/>
              </a:rPr>
              <a:t>매출액</a:t>
            </a:r>
            <a:r>
              <a:rPr lang="ko-KR" altLang="en-US" sz="2400" dirty="0">
                <a:latin typeface="굴림" panose="020B0600000101010101" pitchFamily="50" charset="-127"/>
              </a:rPr>
              <a:t>    </a:t>
            </a:r>
            <a:r>
              <a:rPr lang="en-US" altLang="ko-KR" sz="2400" dirty="0">
                <a:latin typeface="굴림" panose="020B0600000101010101" pitchFamily="50" charset="-127"/>
              </a:rPr>
              <a:t>:</a:t>
            </a:r>
            <a:r>
              <a:rPr lang="en-US" altLang="ko-KR" sz="2400" dirty="0">
                <a:latin typeface="굴림" panose="020B060000010101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2400" dirty="0">
                <a:latin typeface="굴림" panose="020B0600000101010101" pitchFamily="50" charset="-127"/>
                <a:sym typeface="Wingdings" panose="05000000000000000000" pitchFamily="2" charset="2"/>
              </a:rPr>
              <a:t>최근 </a:t>
            </a:r>
            <a:r>
              <a:rPr lang="en-US" altLang="ko-KR" sz="2400" dirty="0">
                <a:latin typeface="굴림" panose="020B0600000101010101" pitchFamily="50" charset="-127"/>
                <a:sym typeface="Wingdings" panose="05000000000000000000" pitchFamily="2" charset="2"/>
              </a:rPr>
              <a:t>2</a:t>
            </a:r>
            <a:r>
              <a:rPr lang="ko-KR" altLang="en-US" sz="2400" dirty="0">
                <a:latin typeface="굴림" panose="020B0600000101010101" pitchFamily="50" charset="-127"/>
                <a:sym typeface="Wingdings" panose="05000000000000000000" pitchFamily="2" charset="2"/>
              </a:rPr>
              <a:t>년내 적자 아닌 회사</a:t>
            </a:r>
            <a:endParaRPr lang="en-US" altLang="ko-KR" sz="2400" dirty="0">
              <a:latin typeface="굴림" panose="020B0600000101010101" pitchFamily="50" charset="-127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ko-KR" altLang="en-US" sz="2400" dirty="0">
                <a:solidFill>
                  <a:srgbClr val="0070C0"/>
                </a:solidFill>
                <a:latin typeface="굴림" panose="020B0600000101010101" pitchFamily="50" charset="-127"/>
              </a:rPr>
              <a:t>사원수</a:t>
            </a:r>
            <a:r>
              <a:rPr lang="ko-KR" altLang="en-US" sz="2400" dirty="0">
                <a:latin typeface="굴림" panose="020B0600000101010101" pitchFamily="50" charset="-127"/>
              </a:rPr>
              <a:t>    </a:t>
            </a:r>
            <a:r>
              <a:rPr lang="en-US" altLang="ko-KR" sz="2400" dirty="0">
                <a:latin typeface="굴림" panose="020B0600000101010101" pitchFamily="50" charset="-127"/>
              </a:rPr>
              <a:t>:</a:t>
            </a:r>
            <a:r>
              <a:rPr lang="en-US" altLang="ko-KR" sz="2400" dirty="0">
                <a:latin typeface="굴림" panose="020B060000010101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sz="2400" dirty="0">
                <a:latin typeface="굴림" panose="020B0600000101010101" pitchFamily="50" charset="-127"/>
                <a:sym typeface="Wingdings" panose="05000000000000000000" pitchFamily="2" charset="2"/>
              </a:rPr>
              <a:t>가급적 많은 인원 </a:t>
            </a:r>
            <a:r>
              <a:rPr lang="en-US" altLang="ko-KR" sz="2400" dirty="0">
                <a:latin typeface="굴림" panose="020B0600000101010101" pitchFamily="50" charset="-127"/>
                <a:sym typeface="Wingdings" panose="05000000000000000000" pitchFamily="2" charset="2"/>
              </a:rPr>
              <a:t>(10</a:t>
            </a:r>
            <a:r>
              <a:rPr lang="ko-KR" altLang="en-US" sz="2400" dirty="0">
                <a:latin typeface="굴림" panose="020B0600000101010101" pitchFamily="50" charset="-127"/>
                <a:sym typeface="Wingdings" panose="05000000000000000000" pitchFamily="2" charset="2"/>
              </a:rPr>
              <a:t>명이상</a:t>
            </a:r>
            <a:r>
              <a:rPr lang="en-US" altLang="ko-KR" sz="2400" dirty="0">
                <a:latin typeface="굴림" panose="020B0600000101010101" pitchFamily="50" charset="-127"/>
                <a:sym typeface="Wingdings" panose="05000000000000000000" pitchFamily="2" charset="2"/>
              </a:rPr>
              <a:t>)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ko-KR" altLang="en-US" sz="2400" dirty="0">
                <a:solidFill>
                  <a:srgbClr val="0070C0"/>
                </a:solidFill>
                <a:latin typeface="굴림" panose="020B0600000101010101" pitchFamily="50" charset="-127"/>
                <a:sym typeface="Wingdings" panose="05000000000000000000" pitchFamily="2" charset="2"/>
              </a:rPr>
              <a:t>거리      </a:t>
            </a:r>
            <a:r>
              <a:rPr lang="ko-KR" altLang="en-US" sz="2400" dirty="0">
                <a:latin typeface="굴림" panose="020B0600000101010101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2400" dirty="0">
                <a:latin typeface="굴림" panose="020B0600000101010101" pitchFamily="50" charset="-127"/>
                <a:sym typeface="Wingdings" panose="05000000000000000000" pitchFamily="2" charset="2"/>
              </a:rPr>
              <a:t>: 1</a:t>
            </a:r>
            <a:r>
              <a:rPr lang="ko-KR" altLang="en-US" sz="2400" dirty="0">
                <a:latin typeface="굴림" panose="020B0600000101010101" pitchFamily="50" charset="-127"/>
                <a:sym typeface="Wingdings" panose="05000000000000000000" pitchFamily="2" charset="2"/>
              </a:rPr>
              <a:t>시간 </a:t>
            </a:r>
            <a:r>
              <a:rPr lang="en-US" altLang="ko-KR" sz="2400" dirty="0">
                <a:latin typeface="굴림" panose="020B0600000101010101" pitchFamily="50" charset="-127"/>
                <a:sym typeface="Wingdings" panose="05000000000000000000" pitchFamily="2" charset="2"/>
              </a:rPr>
              <a:t>30</a:t>
            </a:r>
            <a:r>
              <a:rPr lang="ko-KR" altLang="en-US" sz="2400" dirty="0" err="1">
                <a:latin typeface="굴림" panose="020B0600000101010101" pitchFamily="50" charset="-127"/>
                <a:sym typeface="Wingdings" panose="05000000000000000000" pitchFamily="2" charset="2"/>
              </a:rPr>
              <a:t>분이내</a:t>
            </a:r>
            <a:endParaRPr lang="en-US" altLang="ko-KR" sz="2400" dirty="0">
              <a:latin typeface="굴림" panose="020B0600000101010101" pitchFamily="50" charset="-127"/>
            </a:endParaRP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F5A430B8-BB5D-4535-B3CC-144D41D3A146}"/>
              </a:ext>
            </a:extLst>
          </p:cNvPr>
          <p:cNvSpPr txBox="1">
            <a:spLocks/>
          </p:cNvSpPr>
          <p:nvPr/>
        </p:nvSpPr>
        <p:spPr bwMode="auto">
          <a:xfrm>
            <a:off x="468313" y="404813"/>
            <a:ext cx="813593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SzPct val="70000"/>
              <a:buFont typeface="Wingdings 2" panose="05020102010507070707" pitchFamily="18" charset="2"/>
              <a:buNone/>
            </a:pPr>
            <a:r>
              <a:rPr kumimoji="0"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3. </a:t>
            </a:r>
            <a:r>
              <a:rPr kumimoji="0"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회사선정 요령</a:t>
            </a:r>
            <a:endParaRPr kumimoji="0"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6D554D-05B2-C7B3-2EB5-49E3699B0ACB}"/>
              </a:ext>
            </a:extLst>
          </p:cNvPr>
          <p:cNvSpPr txBox="1"/>
          <p:nvPr/>
        </p:nvSpPr>
        <p:spPr>
          <a:xfrm>
            <a:off x="497682" y="1196975"/>
            <a:ext cx="78843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v"/>
            </a:pPr>
            <a:r>
              <a:rPr lang="ko-KR" altLang="en-US" sz="3200" dirty="0">
                <a:latin typeface="굴림" panose="020B0600000101010101" pitchFamily="50" charset="-127"/>
                <a:sym typeface="Wingdings" panose="05000000000000000000" pitchFamily="2" charset="2"/>
              </a:rPr>
              <a:t>희망 회사 검색조건 결정 </a:t>
            </a:r>
            <a:r>
              <a:rPr lang="en-US" altLang="ko-KR" sz="3200" dirty="0">
                <a:latin typeface="굴림" panose="020B0600000101010101" pitchFamily="50" charset="-127"/>
                <a:sym typeface="Wingdings" panose="05000000000000000000" pitchFamily="2" charset="2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241413-0040-5F4D-4680-57B9EB70F0FA}"/>
              </a:ext>
            </a:extLst>
          </p:cNvPr>
          <p:cNvSpPr txBox="1"/>
          <p:nvPr/>
        </p:nvSpPr>
        <p:spPr>
          <a:xfrm>
            <a:off x="539552" y="4293096"/>
            <a:ext cx="82809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eaLnBrk="1" hangingPunct="1">
              <a:buFont typeface="Wingdings" panose="05000000000000000000" pitchFamily="2" charset="2"/>
              <a:buChar char="v"/>
            </a:pPr>
            <a:r>
              <a:rPr lang="ko-KR" altLang="en-US" sz="3200" dirty="0">
                <a:latin typeface="굴림" panose="020B0600000101010101" pitchFamily="50" charset="-127"/>
                <a:sym typeface="Wingdings" panose="05000000000000000000" pitchFamily="2" charset="2"/>
              </a:rPr>
              <a:t>회사정보 </a:t>
            </a:r>
            <a:r>
              <a:rPr lang="en-US" altLang="ko-KR" sz="3200" dirty="0">
                <a:latin typeface="굴림" panose="020B0600000101010101" pitchFamily="50" charset="-127"/>
                <a:sym typeface="Wingdings" panose="05000000000000000000" pitchFamily="2" charset="2"/>
              </a:rPr>
              <a:t>: </a:t>
            </a:r>
            <a:r>
              <a:rPr lang="ko-KR" altLang="en-US" sz="3200" dirty="0">
                <a:latin typeface="굴림" panose="020B0600000101010101" pitchFamily="50" charset="-127"/>
                <a:sym typeface="Wingdings" panose="05000000000000000000" pitchFamily="2" charset="2"/>
              </a:rPr>
              <a:t>홈페이지 조사</a:t>
            </a:r>
            <a:endParaRPr lang="en-US" altLang="ko-KR" sz="3200" dirty="0">
              <a:latin typeface="굴림" panose="020B0600000101010101" pitchFamily="50" charset="-127"/>
              <a:sym typeface="Wingdings" panose="05000000000000000000" pitchFamily="2" charset="2"/>
            </a:endParaRPr>
          </a:p>
          <a:p>
            <a:pPr marL="0" indent="0" eaLnBrk="1" hangingPunct="1">
              <a:buNone/>
            </a:pPr>
            <a:r>
              <a:rPr lang="en-US" altLang="ko-KR" sz="3200" dirty="0">
                <a:latin typeface="굴림" panose="020B0600000101010101" pitchFamily="50" charset="-127"/>
                <a:sym typeface="Wingdings" panose="05000000000000000000" pitchFamily="2" charset="2"/>
              </a:rPr>
              <a:t>         </a:t>
            </a:r>
            <a:r>
              <a:rPr lang="en-US" altLang="ko-KR" sz="2800" dirty="0">
                <a:latin typeface="굴림" panose="020B0600000101010101" pitchFamily="50" charset="-127"/>
                <a:sym typeface="Wingdings" panose="05000000000000000000" pitchFamily="2" charset="2"/>
              </a:rPr>
              <a:t>          (</a:t>
            </a:r>
            <a:r>
              <a:rPr lang="ko-KR" altLang="en-US" sz="2800" dirty="0">
                <a:latin typeface="굴림" panose="020B0600000101010101" pitchFamily="50" charset="-127"/>
                <a:sym typeface="Wingdings" panose="05000000000000000000" pitchFamily="2" charset="2"/>
              </a:rPr>
              <a:t>주요사업</a:t>
            </a:r>
            <a:r>
              <a:rPr lang="en-US" altLang="ko-KR" sz="2800" dirty="0">
                <a:latin typeface="굴림" panose="020B060000010101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2800" dirty="0" err="1">
                <a:latin typeface="굴림" panose="020B0600000101010101" pitchFamily="50" charset="-127"/>
                <a:sym typeface="Wingdings" panose="05000000000000000000" pitchFamily="2" charset="2"/>
              </a:rPr>
              <a:t>회사연혁</a:t>
            </a:r>
            <a:r>
              <a:rPr lang="en-US" altLang="ko-KR" sz="2800" dirty="0">
                <a:latin typeface="굴림" panose="020B0600000101010101" pitchFamily="50" charset="-127"/>
                <a:sym typeface="Wingdings" panose="05000000000000000000" pitchFamily="2" charset="2"/>
              </a:rPr>
              <a:t>, </a:t>
            </a:r>
            <a:r>
              <a:rPr lang="ko-KR" altLang="en-US" sz="2800" dirty="0">
                <a:latin typeface="굴림" panose="020B0600000101010101" pitchFamily="50" charset="-127"/>
                <a:sym typeface="Wingdings" panose="05000000000000000000" pitchFamily="2" charset="2"/>
              </a:rPr>
              <a:t>기업이념</a:t>
            </a:r>
            <a:r>
              <a:rPr lang="en-US" altLang="ko-KR" sz="2800" dirty="0">
                <a:latin typeface="굴림" panose="020B0600000101010101" pitchFamily="50" charset="-127"/>
                <a:sym typeface="Wingdings" panose="05000000000000000000" pitchFamily="2" charset="2"/>
              </a:rPr>
              <a:t>… )</a:t>
            </a:r>
            <a:endParaRPr lang="en-US" altLang="ko-KR" sz="2800" dirty="0"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>
            <a:extLst>
              <a:ext uri="{FF2B5EF4-FFF2-40B4-BE49-F238E27FC236}">
                <a16:creationId xmlns:a16="http://schemas.microsoft.com/office/drawing/2014/main" id="{C4470312-27DF-45B1-8384-005EB0A5F77F}"/>
              </a:ext>
            </a:extLst>
          </p:cNvPr>
          <p:cNvSpPr txBox="1">
            <a:spLocks/>
          </p:cNvSpPr>
          <p:nvPr/>
        </p:nvSpPr>
        <p:spPr bwMode="auto">
          <a:xfrm>
            <a:off x="468313" y="404813"/>
            <a:ext cx="813593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SzPct val="70000"/>
              <a:buFont typeface="Wingdings 2" panose="05020102010507070707" pitchFamily="18" charset="2"/>
              <a:buNone/>
            </a:pPr>
            <a:r>
              <a:rPr kumimoji="0"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4. </a:t>
            </a:r>
            <a:r>
              <a:rPr kumimoji="0"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희망회사 검색 과제</a:t>
            </a:r>
            <a:endParaRPr kumimoji="0"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250DEBE8-BBD1-4BA2-9AA9-D54E0F41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341438"/>
            <a:ext cx="8424863" cy="2879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v"/>
              <a:defRPr/>
            </a:pPr>
            <a:r>
              <a:rPr lang="ko-KR" altLang="en-US" dirty="0">
                <a:latin typeface="굴림" panose="020B0600000101010101" pitchFamily="50" charset="-127"/>
              </a:rPr>
              <a:t>취업희망분야 </a:t>
            </a:r>
            <a:r>
              <a:rPr lang="ko-KR" altLang="en-US" dirty="0">
                <a:latin typeface="굴림" panose="020B0600000101010101" pitchFamily="50" charset="-127"/>
                <a:sym typeface="Wingdings" panose="05000000000000000000" pitchFamily="2" charset="2"/>
              </a:rPr>
              <a:t>결정</a:t>
            </a:r>
            <a:endParaRPr lang="en-US" altLang="ko-KR" dirty="0">
              <a:latin typeface="굴림" panose="020B0600000101010101" pitchFamily="50" charset="-127"/>
              <a:sym typeface="Wingdings" panose="05000000000000000000" pitchFamily="2" charset="2"/>
            </a:endParaRPr>
          </a:p>
          <a:p>
            <a:pPr marL="0" indent="0" eaLnBrk="1" hangingPunct="1">
              <a:buFont typeface="Wingdings"/>
              <a:buNone/>
              <a:defRPr/>
            </a:pPr>
            <a:endParaRPr lang="en-US" altLang="ko-KR" dirty="0">
              <a:latin typeface="굴림" panose="020B0600000101010101" pitchFamily="50" charset="-127"/>
              <a:sym typeface="Wingdings" panose="05000000000000000000" pitchFamily="2" charset="2"/>
            </a:endParaRPr>
          </a:p>
          <a:p>
            <a:pPr eaLnBrk="1" hangingPunct="1">
              <a:buFont typeface="Wingdings" panose="05000000000000000000" pitchFamily="2" charset="2"/>
              <a:buChar char="v"/>
              <a:defRPr/>
            </a:pPr>
            <a:r>
              <a:rPr lang="ko-KR" altLang="en-US" dirty="0">
                <a:latin typeface="굴림" panose="020B0600000101010101" pitchFamily="50" charset="-127"/>
                <a:sym typeface="Wingdings" panose="05000000000000000000" pitchFamily="2" charset="2"/>
              </a:rPr>
              <a:t>가장 희망하는 나의</a:t>
            </a:r>
            <a:r>
              <a:rPr lang="en-US" altLang="ko-KR" dirty="0">
                <a:latin typeface="굴림" panose="020B0600000101010101" pitchFamily="50" charset="-127"/>
                <a:sym typeface="Wingdings" panose="05000000000000000000" pitchFamily="2" charset="2"/>
              </a:rPr>
              <a:t> BEST</a:t>
            </a:r>
            <a:r>
              <a:rPr lang="ko-KR" altLang="en-US" dirty="0">
                <a:latin typeface="굴림" panose="020B0600000101010101" pitchFamily="50" charset="-127"/>
                <a:sym typeface="Wingdings" panose="05000000000000000000" pitchFamily="2" charset="2"/>
              </a:rPr>
              <a:t>회사 검색 </a:t>
            </a:r>
            <a:endParaRPr lang="en-US" altLang="ko-KR" dirty="0">
              <a:latin typeface="굴림" panose="020B0600000101010101" pitchFamily="50" charset="-127"/>
              <a:sym typeface="Wingdings" panose="05000000000000000000" pitchFamily="2" charset="2"/>
            </a:endParaRPr>
          </a:p>
          <a:p>
            <a:pPr marL="0" indent="0" eaLnBrk="1" hangingPunct="1">
              <a:buFont typeface="Wingdings"/>
              <a:buNone/>
              <a:defRPr/>
            </a:pPr>
            <a:r>
              <a:rPr lang="en-US" altLang="ko-KR" dirty="0">
                <a:latin typeface="굴림" panose="020B0600000101010101" pitchFamily="50" charset="-127"/>
                <a:sym typeface="Wingdings" panose="05000000000000000000" pitchFamily="2" charset="2"/>
              </a:rPr>
              <a:t>    </a:t>
            </a:r>
            <a:r>
              <a:rPr lang="en-US" altLang="ko-KR" dirty="0">
                <a:solidFill>
                  <a:srgbClr val="0070C0"/>
                </a:solidFill>
                <a:latin typeface="굴림" panose="020B0600000101010101" pitchFamily="50" charset="-127"/>
                <a:sym typeface="Wingdings" panose="05000000000000000000" pitchFamily="2" charset="2"/>
              </a:rPr>
              <a:t></a:t>
            </a:r>
            <a:r>
              <a:rPr lang="en-US" altLang="ko-KR" dirty="0">
                <a:latin typeface="굴림" panose="020B0600000101010101" pitchFamily="50" charset="-127"/>
                <a:sym typeface="Wingdings" panose="05000000000000000000" pitchFamily="2" charset="2"/>
              </a:rPr>
              <a:t> </a:t>
            </a:r>
            <a:r>
              <a:rPr lang="ko-KR" altLang="en-US" dirty="0">
                <a:latin typeface="굴림" panose="020B0600000101010101" pitchFamily="50" charset="-127"/>
                <a:sym typeface="Wingdings" panose="05000000000000000000" pitchFamily="2" charset="2"/>
              </a:rPr>
              <a:t>학과 홈페이지에 등록</a:t>
            </a:r>
            <a:r>
              <a:rPr lang="en-US" altLang="ko-KR" dirty="0">
                <a:latin typeface="굴림" panose="020B0600000101010101" pitchFamily="50" charset="-127"/>
                <a:sym typeface="Wingdings" panose="05000000000000000000" pitchFamily="2" charset="2"/>
              </a:rPr>
              <a:t>(</a:t>
            </a:r>
            <a:r>
              <a:rPr lang="ko-KR" altLang="en-US" dirty="0">
                <a:latin typeface="굴림" panose="020B0600000101010101" pitchFamily="50" charset="-127"/>
                <a:sym typeface="Wingdings" panose="05000000000000000000" pitchFamily="2" charset="2"/>
              </a:rPr>
              <a:t>총 </a:t>
            </a:r>
            <a:r>
              <a:rPr lang="en-US" altLang="ko-KR" dirty="0">
                <a:latin typeface="굴림" panose="020B0600000101010101" pitchFamily="50" charset="-127"/>
                <a:sym typeface="Wingdings" panose="05000000000000000000" pitchFamily="2" charset="2"/>
              </a:rPr>
              <a:t>10</a:t>
            </a:r>
            <a:r>
              <a:rPr lang="ko-KR" altLang="en-US" dirty="0">
                <a:latin typeface="굴림" panose="020B0600000101010101" pitchFamily="50" charset="-127"/>
                <a:sym typeface="Wingdings" panose="05000000000000000000" pitchFamily="2" charset="2"/>
              </a:rPr>
              <a:t>개</a:t>
            </a:r>
            <a:r>
              <a:rPr lang="en-US" altLang="ko-KR" dirty="0">
                <a:latin typeface="굴림" panose="020B0600000101010101" pitchFamily="50" charset="-127"/>
                <a:sym typeface="Wingdings" panose="05000000000000000000" pitchFamily="2" charset="2"/>
              </a:rPr>
              <a:t>)</a:t>
            </a:r>
            <a:endParaRPr lang="en-US" altLang="ko-KR" dirty="0"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테마1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yht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1" id="{4FAD260B-2F40-4B41-AE1F-BA214B5C4236}" vid="{D5983386-2A24-4C85-BEFF-01FF7F365E56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1458</TotalTime>
  <Words>232</Words>
  <Application>Microsoft Office PowerPoint</Application>
  <PresentationFormat>화면 슬라이드 쇼(4:3)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6" baseType="lpstr">
      <vt:lpstr>굴림</vt:lpstr>
      <vt:lpstr>Arial</vt:lpstr>
      <vt:lpstr>Wingdings</vt:lpstr>
      <vt:lpstr>Wingdings 2</vt:lpstr>
      <vt:lpstr>테마1</vt:lpstr>
      <vt:lpstr>실 전 취 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인덕대학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쇼핑몰 구축</dc:title>
  <dc:creator>YHT</dc:creator>
  <cp:lastModifiedBy>형태 윤</cp:lastModifiedBy>
  <cp:revision>167</cp:revision>
  <dcterms:created xsi:type="dcterms:W3CDTF">2007-08-26T01:30:15Z</dcterms:created>
  <dcterms:modified xsi:type="dcterms:W3CDTF">2025-05-10T06:19:06Z</dcterms:modified>
</cp:coreProperties>
</file>