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09" r:id="rId1"/>
  </p:sldMasterIdLst>
  <p:notesMasterIdLst>
    <p:notesMasterId r:id="rId8"/>
  </p:notesMasterIdLst>
  <p:handoutMasterIdLst>
    <p:handoutMasterId r:id="rId9"/>
  </p:handoutMasterIdLst>
  <p:sldIdLst>
    <p:sldId id="290" r:id="rId2"/>
    <p:sldId id="294" r:id="rId3"/>
    <p:sldId id="278" r:id="rId4"/>
    <p:sldId id="260" r:id="rId5"/>
    <p:sldId id="321" r:id="rId6"/>
    <p:sldId id="295" r:id="rId7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BDBDB"/>
    <a:srgbClr val="F0F0F0"/>
    <a:srgbClr val="FFFFFF"/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36" autoAdjust="0"/>
  </p:normalViewPr>
  <p:slideViewPr>
    <p:cSldViewPr>
      <p:cViewPr varScale="1">
        <p:scale>
          <a:sx n="95" d="100"/>
          <a:sy n="95" d="100"/>
        </p:scale>
        <p:origin x="12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F4BADE5F-0CD9-4FA5-9876-AF7DD3B0C9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B9B78B11-FC77-4253-9F02-BA732ED48C5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0" name="Rectangle 4">
            <a:extLst>
              <a:ext uri="{FF2B5EF4-FFF2-40B4-BE49-F238E27FC236}">
                <a16:creationId xmlns:a16="http://schemas.microsoft.com/office/drawing/2014/main" id="{E91DC24D-7112-457D-9415-CB54B3BE63A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1" name="Rectangle 5">
            <a:extLst>
              <a:ext uri="{FF2B5EF4-FFF2-40B4-BE49-F238E27FC236}">
                <a16:creationId xmlns:a16="http://schemas.microsoft.com/office/drawing/2014/main" id="{7F65B555-5E57-401D-9DE8-81B069621E2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84563C8B-3147-4D33-A649-94287C8FBF2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0DD1330A-7EE3-459F-8D2D-0B11DBE53EA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924A541D-4C41-4569-9DCF-733B6405DDE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21629BE7-9A9C-4EE8-8BB2-C13E3404452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>
            <a:extLst>
              <a:ext uri="{FF2B5EF4-FFF2-40B4-BE49-F238E27FC236}">
                <a16:creationId xmlns:a16="http://schemas.microsoft.com/office/drawing/2014/main" id="{08516785-CF63-43C5-8053-A72B56978E2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F5756881-B773-4FA8-A4A2-DEFEB160374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6ABF7E38-9958-4D81-B12A-B04569BA97B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E44058FC-8D74-4F5B-A99A-F14D8CAE06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D769B-6D3F-4CB5-ABC4-FC46EB4F5E9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0188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2D769B-6D3F-4CB5-ABC4-FC46EB4F5E93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9222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9F784A67-8A13-47B6-BE15-41348A4BBBFD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D04A358-0F64-4E0E-80DE-93D687CE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C71EBC7B-5F19-4920-8EF2-85DD814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B8C9A9D-341B-448A-BB99-F32C8CAD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20709-4A4A-43A7-8078-A22A75FB8F2A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0770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3294305-0707-411F-A9CC-668EFC95BA63}"/>
              </a:ext>
            </a:extLst>
          </p:cNvPr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198185A-D30C-4B1E-B349-E21D5F66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9819478B-E8BE-44A2-885D-365FCC6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3C28290-5902-4F22-9B6A-A02357A8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D479A-7AE4-4394-8A6A-198FF7A3FAFA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2299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27ABF88-5DF5-475F-84C0-B9856D7D28C9}"/>
              </a:ext>
            </a:extLst>
          </p:cNvPr>
          <p:cNvSpPr/>
          <p:nvPr/>
        </p:nvSpPr>
        <p:spPr>
          <a:xfrm>
            <a:off x="7643813" y="-15875"/>
            <a:ext cx="1500187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71EE88F-F2FE-4B83-B359-06B38F9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1B3670D-B17D-4BF4-938A-2A3DF1A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55CB931-779B-4851-A771-D6C766E6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A4874-EA0D-4AF3-A8FA-034675471C15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508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5DFB82B-B63C-4EB2-86C8-6379AC040C06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9DB85E3-A749-4764-8D44-5E3091FD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A2CC04A-07D8-470E-B57C-C877D0E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5B7A0F8B-802E-4CD9-AB68-141A187F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22E4B-8C61-4BA4-8D7D-9DA7F4965DC4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04102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4C2B63A-D719-4477-B4C6-BA3058B7252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F78D72D6-AC92-4C3A-92F9-A57DCD55F612}"/>
              </a:ext>
            </a:extLst>
          </p:cNvPr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DD44880-19F3-4C8A-9521-475A5D6BA1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3DA9782-42A0-46EB-B37C-B2A2003F0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F1C28-5EDF-44B7-83AB-A7EB7D0CDF1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DDC1982-1C62-4D86-A466-0496B1660C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4781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FD9391A-B70F-410B-B041-C8EBDF95F67D}"/>
              </a:ext>
            </a:extLst>
          </p:cNvPr>
          <p:cNvSpPr/>
          <p:nvPr/>
        </p:nvSpPr>
        <p:spPr>
          <a:xfrm>
            <a:off x="0" y="285750"/>
            <a:ext cx="9144000" cy="1143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DE17994F-9BF9-4751-9471-B2B10A70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00348589-3908-4E79-B689-1672553D5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6">
            <a:extLst>
              <a:ext uri="{FF2B5EF4-FFF2-40B4-BE49-F238E27FC236}">
                <a16:creationId xmlns:a16="http://schemas.microsoft.com/office/drawing/2014/main" id="{6EEB1B9E-C6B8-42DF-8155-1A3637C0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251C6-7419-4709-B86D-94E326634C9F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0459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FCE84667-A709-49F5-B8B0-A25B331A4829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8A83DD1-DB53-4073-B93B-5EF70A7336CF}"/>
              </a:ext>
            </a:extLst>
          </p:cNvPr>
          <p:cNvSpPr/>
          <p:nvPr/>
        </p:nvSpPr>
        <p:spPr>
          <a:xfrm>
            <a:off x="8859838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날짜 개체 틀 6">
            <a:extLst>
              <a:ext uri="{FF2B5EF4-FFF2-40B4-BE49-F238E27FC236}">
                <a16:creationId xmlns:a16="http://schemas.microsoft.com/office/drawing/2014/main" id="{5D0B7D23-01EA-4E9C-9C9A-226A9D30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바닥글 개체 틀 7">
            <a:extLst>
              <a:ext uri="{FF2B5EF4-FFF2-40B4-BE49-F238E27FC236}">
                <a16:creationId xmlns:a16="http://schemas.microsoft.com/office/drawing/2014/main" id="{AA1C0C76-104F-4FD2-A9C8-B0DC369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슬라이드 번호 개체 틀 8">
            <a:extLst>
              <a:ext uri="{FF2B5EF4-FFF2-40B4-BE49-F238E27FC236}">
                <a16:creationId xmlns:a16="http://schemas.microsoft.com/office/drawing/2014/main" id="{5E86E5F5-FA66-4B4B-AE8A-46617F9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62429-5C2F-4F3F-9043-E424E767588B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6555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2E6DD95-9D3E-4647-A70E-FF1AF250B467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날짜 개체 틀 2">
            <a:extLst>
              <a:ext uri="{FF2B5EF4-FFF2-40B4-BE49-F238E27FC236}">
                <a16:creationId xmlns:a16="http://schemas.microsoft.com/office/drawing/2014/main" id="{44BEA471-F5EC-4041-933D-2C12632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>
            <a:extLst>
              <a:ext uri="{FF2B5EF4-FFF2-40B4-BE49-F238E27FC236}">
                <a16:creationId xmlns:a16="http://schemas.microsoft.com/office/drawing/2014/main" id="{A480BBA7-F168-4E7A-B274-A9311293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3CEA7B-EBAD-47A1-89E8-62D3D37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38119-A084-47D1-A6D4-DDD46506A355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6135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A892B7C-9085-4175-8DDE-35572528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E6599789-9EB2-4B1D-8226-35A76E15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E09FAF59-F9F5-4266-85D9-844C454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FADB0-DA18-4912-A517-E46E47FE0D75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0793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7626456-4077-4EEC-8688-1F634AC2DC14}"/>
              </a:ext>
            </a:extLst>
          </p:cNvPr>
          <p:cNvSpPr/>
          <p:nvPr/>
        </p:nvSpPr>
        <p:spPr bwMode="invGray">
          <a:xfrm>
            <a:off x="285750" y="263525"/>
            <a:ext cx="8858250" cy="665163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C901943-B32B-4625-B664-8882F32AAD6B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4">
            <a:extLst>
              <a:ext uri="{FF2B5EF4-FFF2-40B4-BE49-F238E27FC236}">
                <a16:creationId xmlns:a16="http://schemas.microsoft.com/office/drawing/2014/main" id="{51672D84-5030-4C07-85F1-E80DE2A5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5">
            <a:extLst>
              <a:ext uri="{FF2B5EF4-FFF2-40B4-BE49-F238E27FC236}">
                <a16:creationId xmlns:a16="http://schemas.microsoft.com/office/drawing/2014/main" id="{542CDE90-DEC9-49BC-A578-339C1E716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C098C820-23D3-4603-BB41-17753938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CDE6A-C0AA-41B2-8A6C-BCDC1CF45BF1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59120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4BB784B0-FFCD-4FC6-8284-AC989FBEE103}"/>
              </a:ext>
            </a:extLst>
          </p:cNvPr>
          <p:cNvSpPr/>
          <p:nvPr/>
        </p:nvSpPr>
        <p:spPr>
          <a:xfrm>
            <a:off x="0" y="3571875"/>
            <a:ext cx="9144000" cy="3286125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6C371807-9A5B-4B27-835D-65BAE68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933D43F9-6286-4461-8840-55A88793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6000AD83-CEC9-4AAC-8EF6-AF04FA41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07C46-86AB-479F-A481-B59788169C36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7293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BF97B4-05C8-4B39-8653-942A6A38EA92}"/>
              </a:ext>
            </a:extLst>
          </p:cNvPr>
          <p:cNvSpPr/>
          <p:nvPr/>
        </p:nvSpPr>
        <p:spPr>
          <a:xfrm>
            <a:off x="0" y="6572250"/>
            <a:ext cx="9144000" cy="285750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664406-E306-48E8-BD87-6459C3A7ADED}"/>
              </a:ext>
            </a:extLst>
          </p:cNvPr>
          <p:cNvSpPr/>
          <p:nvPr/>
        </p:nvSpPr>
        <p:spPr>
          <a:xfrm>
            <a:off x="0" y="1588"/>
            <a:ext cx="9144000" cy="284162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971F878-FD6B-4823-B576-7D699F67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38" y="274638"/>
            <a:ext cx="8545512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29" name="텍스트 개체 틀 2">
            <a:extLst>
              <a:ext uri="{FF2B5EF4-FFF2-40B4-BE49-F238E27FC236}">
                <a16:creationId xmlns:a16="http://schemas.microsoft.com/office/drawing/2014/main" id="{90FB22A4-3B59-4423-BC0F-54487F12D5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213320-90F1-4DD9-A9AC-04265B6D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72250"/>
            <a:ext cx="2133600" cy="28575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3B09C-440E-4971-94CB-B7259B370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34D253-8C28-4A19-B9AA-FEED6FB8D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572250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525F65F3-B13D-48E7-BA30-346000CBD7D8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8023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10" r:id="rId1"/>
    <p:sldLayoutId id="2147485311" r:id="rId2"/>
    <p:sldLayoutId id="2147485312" r:id="rId3"/>
    <p:sldLayoutId id="2147485313" r:id="rId4"/>
    <p:sldLayoutId id="2147485314" r:id="rId5"/>
    <p:sldLayoutId id="2147485315" r:id="rId6"/>
    <p:sldLayoutId id="2147485316" r:id="rId7"/>
    <p:sldLayoutId id="2147485317" r:id="rId8"/>
    <p:sldLayoutId id="2147485318" r:id="rId9"/>
    <p:sldLayoutId id="2147485319" r:id="rId10"/>
    <p:sldLayoutId id="2147485320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6EEF0C0-0B54-42C4-A8C6-5CD3E7EB2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9712" y="908720"/>
            <a:ext cx="4875212" cy="71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4800" b="1" dirty="0">
                <a:solidFill>
                  <a:srgbClr val="0070C0"/>
                </a:solidFill>
              </a:rPr>
              <a:t>실 전 취 업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90C3DAF-8BB5-4CF1-BC95-F05C1AF68C87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436912" y="3861048"/>
            <a:ext cx="39608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2018.3 </a:t>
            </a:r>
            <a:r>
              <a:rPr lang="en-US" altLang="ko-KR" sz="2400">
                <a:latin typeface="+mj-lt"/>
                <a:ea typeface="+mj-ea"/>
              </a:rPr>
              <a:t>∼ 2024.3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endParaRPr lang="en-US" altLang="ko-KR" sz="10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>
                <a:latin typeface="+mj-lt"/>
                <a:ea typeface="+mj-ea"/>
              </a:rPr>
              <a:t>인덕대학교 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 err="1">
                <a:latin typeface="+mj-lt"/>
                <a:ea typeface="+mj-ea"/>
              </a:rPr>
              <a:t>컴퓨터소프트웨어학과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 </a:t>
            </a:r>
            <a:r>
              <a:rPr lang="ko-KR" altLang="en-US" sz="2400" dirty="0">
                <a:latin typeface="+mj-lt"/>
                <a:ea typeface="+mj-ea"/>
              </a:rPr>
              <a:t>교수 윤형태</a:t>
            </a:r>
            <a:endParaRPr lang="en-US" altLang="ko-KR" sz="2400" dirty="0">
              <a:latin typeface="+mj-lt"/>
              <a:ea typeface="+mj-ea"/>
            </a:endParaRPr>
          </a:p>
        </p:txBody>
      </p:sp>
      <p:sp>
        <p:nvSpPr>
          <p:cNvPr id="13317" name="TextBox 6">
            <a:extLst>
              <a:ext uri="{FF2B5EF4-FFF2-40B4-BE49-F238E27FC236}">
                <a16:creationId xmlns:a16="http://schemas.microsoft.com/office/drawing/2014/main" id="{0795375C-76E9-445B-B019-5C6EC99FF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716" y="2060848"/>
            <a:ext cx="57112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3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주차</a:t>
            </a:r>
            <a:r>
              <a:rPr lang="en-US" altLang="ko-KR" sz="3200">
                <a:solidFill>
                  <a:srgbClr val="0070C0"/>
                </a:solidFill>
                <a:latin typeface="+mj-lt"/>
                <a:ea typeface="+mj-ea"/>
              </a:rPr>
              <a:t>. </a:t>
            </a:r>
            <a:r>
              <a:rPr lang="ko-KR" altLang="en-US" sz="3200">
                <a:solidFill>
                  <a:srgbClr val="0070C0"/>
                </a:solidFill>
                <a:latin typeface="+mj-lt"/>
                <a:ea typeface="+mj-ea"/>
              </a:rPr>
              <a:t>생활비</a:t>
            </a:r>
            <a:endParaRPr lang="ko-KR" altLang="en-US" sz="3200" dirty="0">
              <a:solidFill>
                <a:srgbClr val="0070C0"/>
              </a:solidFill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221219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C13B71-4406-4277-A5A2-BA6CF6899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628580"/>
              </p:ext>
            </p:extLst>
          </p:nvPr>
        </p:nvGraphicFramePr>
        <p:xfrm>
          <a:off x="398722" y="1157400"/>
          <a:ext cx="8493757" cy="4543200"/>
        </p:xfrm>
        <a:graphic>
          <a:graphicData uri="http://schemas.openxmlformats.org/drawingml/2006/table">
            <a:tbl>
              <a:tblPr/>
              <a:tblGrid>
                <a:gridCol w="5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5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6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1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07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주차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제목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이력서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기초정보입력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기타정보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2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사진</a:t>
                      </a:r>
                      <a:r>
                        <a:rPr kumimoji="0"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, </a:t>
                      </a: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프로젝트 정보 입력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3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꿈과 희망직업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발표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6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자기소개서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나의 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성격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ChatGPT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7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경험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지원동기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200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8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가입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2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9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자기소개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ChatGPT</a:t>
                      </a:r>
                      <a:r>
                        <a:rPr kumimoji="0" lang="ko-KR" altLang="en-US" sz="1600" b="0" kern="0" spc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이용</a:t>
                      </a: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68563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11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발표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42432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12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모의면접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면접질문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인성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10,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기술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76209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13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j-ea"/>
                        </a:rPr>
                        <a:t>경품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81162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</a:t>
                      </a: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21184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취업희망회사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관심회사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 조사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 err="1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csjob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,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사람인 이력서제출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72768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9C97CB7A-9750-4687-999F-F1F7735E2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058" y="548680"/>
            <a:ext cx="8135937" cy="44787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주차별</a:t>
            </a:r>
            <a:r>
              <a:rPr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진행내용 및 평가기준</a:t>
            </a:r>
            <a:endParaRPr lang="en-US" altLang="ko-KR" sz="28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6887EF57-F107-4FFC-8377-8ACA0FF11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616" y="602822"/>
            <a:ext cx="6739988" cy="46263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3600" b="1" dirty="0">
                <a:solidFill>
                  <a:schemeClr val="tx1"/>
                </a:solidFill>
                <a:latin typeface="굴림" panose="020B0600000101010101" pitchFamily="50" charset="-127"/>
              </a:rPr>
              <a:t>2. </a:t>
            </a:r>
            <a:r>
              <a:rPr lang="ko-KR" altLang="en-US" sz="3600" b="1" dirty="0">
                <a:solidFill>
                  <a:schemeClr val="tx1"/>
                </a:solidFill>
                <a:latin typeface="굴림" panose="020B0600000101010101" pitchFamily="50" charset="-127"/>
              </a:rPr>
              <a:t>아르바이트 </a:t>
            </a:r>
            <a:r>
              <a:rPr lang="en-US" altLang="ko-KR" sz="3600" b="1" dirty="0">
                <a:solidFill>
                  <a:schemeClr val="tx1"/>
                </a:solidFill>
                <a:latin typeface="굴림" panose="020B0600000101010101" pitchFamily="50" charset="-127"/>
              </a:rPr>
              <a:t>&amp; </a:t>
            </a:r>
            <a:r>
              <a:rPr lang="ko-KR" altLang="en-US" sz="3600" b="1" dirty="0">
                <a:solidFill>
                  <a:schemeClr val="tx1"/>
                </a:solidFill>
                <a:latin typeface="굴림" panose="020B0600000101010101" pitchFamily="50" charset="-127"/>
              </a:rPr>
              <a:t>정규직</a:t>
            </a:r>
            <a:endParaRPr lang="en-US" altLang="ko-KR" sz="3600" b="1" dirty="0">
              <a:solidFill>
                <a:schemeClr val="tx1"/>
              </a:solidFill>
              <a:latin typeface="굴림" panose="020B0600000101010101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CB0FD0-F337-65FF-88D8-04C1D898FA54}"/>
              </a:ext>
            </a:extLst>
          </p:cNvPr>
          <p:cNvSpPr txBox="1"/>
          <p:nvPr/>
        </p:nvSpPr>
        <p:spPr>
          <a:xfrm>
            <a:off x="1403648" y="1305282"/>
            <a:ext cx="6679832" cy="116955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eaLnBrk="1" hangingPunct="1">
              <a:buClr>
                <a:srgbClr val="002060"/>
              </a:buClr>
              <a:buSzPct val="70000"/>
            </a:pPr>
            <a:r>
              <a:rPr kumimoji="0" lang="en-US" altLang="ko-KR" sz="2000" b="1" dirty="0">
                <a:latin typeface="+mj-lt"/>
              </a:rPr>
              <a:t>-  </a:t>
            </a: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1</a:t>
            </a:r>
            <a:r>
              <a:rPr kumimoji="0" lang="ko-KR" altLang="en-US" sz="2000" b="1" dirty="0">
                <a:solidFill>
                  <a:srgbClr val="0070C0"/>
                </a:solidFill>
                <a:latin typeface="+mj-lt"/>
              </a:rPr>
              <a:t>일 </a:t>
            </a: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8</a:t>
            </a:r>
            <a:r>
              <a:rPr kumimoji="0" lang="ko-KR" altLang="en-US" sz="2000" b="1" dirty="0">
                <a:solidFill>
                  <a:srgbClr val="0070C0"/>
                </a:solidFill>
                <a:latin typeface="+mj-lt"/>
              </a:rPr>
              <a:t>시간 주</a:t>
            </a: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5</a:t>
            </a:r>
            <a:r>
              <a:rPr kumimoji="0" lang="ko-KR" altLang="en-US" sz="2000" b="1" dirty="0">
                <a:solidFill>
                  <a:srgbClr val="0070C0"/>
                </a:solidFill>
                <a:latin typeface="+mj-lt"/>
              </a:rPr>
              <a:t>일 </a:t>
            </a: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+ </a:t>
            </a:r>
            <a:r>
              <a:rPr kumimoji="0" lang="ko-KR" altLang="en-US" sz="2000" b="1" dirty="0">
                <a:solidFill>
                  <a:srgbClr val="0070C0"/>
                </a:solidFill>
                <a:latin typeface="+mj-lt"/>
              </a:rPr>
              <a:t>주휴시간 </a:t>
            </a: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:</a:t>
            </a:r>
            <a:r>
              <a:rPr kumimoji="0" lang="ko-KR" altLang="en-US" sz="2000" b="1" dirty="0">
                <a:solidFill>
                  <a:srgbClr val="0070C0"/>
                </a:solidFill>
                <a:latin typeface="+mj-lt"/>
              </a:rPr>
              <a:t> 시급 </a:t>
            </a: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9860</a:t>
            </a:r>
            <a:r>
              <a:rPr kumimoji="0" lang="ko-KR" altLang="en-US" sz="2000" b="1" dirty="0">
                <a:solidFill>
                  <a:srgbClr val="0070C0"/>
                </a:solidFill>
                <a:latin typeface="+mj-lt"/>
              </a:rPr>
              <a:t>원</a:t>
            </a:r>
            <a:endParaRPr kumimoji="0" lang="en-US" altLang="ko-KR" sz="2000" b="1" dirty="0">
              <a:solidFill>
                <a:srgbClr val="0070C0"/>
              </a:solidFill>
              <a:latin typeface="+mj-lt"/>
            </a:endParaRPr>
          </a:p>
          <a:p>
            <a:pPr marL="542925" indent="-276225" eaLnBrk="1" hangingPunct="1">
              <a:lnSpc>
                <a:spcPct val="150000"/>
              </a:lnSpc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kumimoji="0" lang="ko-KR" altLang="en-US" sz="2000" dirty="0"/>
              <a:t>고정근무시간 </a:t>
            </a:r>
            <a:r>
              <a:rPr kumimoji="0" lang="en-US" altLang="ko-KR" sz="2000" dirty="0"/>
              <a:t>: 209 </a:t>
            </a:r>
            <a:r>
              <a:rPr kumimoji="0" lang="ko-KR" altLang="en-US" sz="2000" dirty="0"/>
              <a:t>시간 </a:t>
            </a:r>
            <a:r>
              <a:rPr kumimoji="0" lang="en-US" altLang="ko-KR" sz="2000" dirty="0"/>
              <a:t>= </a:t>
            </a:r>
            <a:r>
              <a:rPr kumimoji="0" lang="en-US" altLang="ko-KR" sz="2000" dirty="0">
                <a:solidFill>
                  <a:srgbClr val="C00000"/>
                </a:solidFill>
              </a:rPr>
              <a:t>2,060,740</a:t>
            </a:r>
            <a:r>
              <a:rPr kumimoji="0" lang="en-US" altLang="ko-KR" sz="2000" dirty="0"/>
              <a:t> </a:t>
            </a:r>
            <a:r>
              <a:rPr kumimoji="0" lang="ko-KR" altLang="en-US" sz="2000" dirty="0"/>
              <a:t>원</a:t>
            </a:r>
            <a:endParaRPr kumimoji="0" lang="en-US" altLang="ko-KR" sz="2000" dirty="0"/>
          </a:p>
          <a:p>
            <a:pPr marL="542925" indent="-276225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kumimoji="0" lang="ko-KR" altLang="en-US" sz="2000" dirty="0">
                <a:latin typeface="굴림" panose="020B0600000101010101" pitchFamily="50" charset="-127"/>
              </a:rPr>
              <a:t>선택근무시간 </a:t>
            </a:r>
            <a:r>
              <a:rPr kumimoji="0" lang="en-US" altLang="ko-KR" sz="2000" dirty="0">
                <a:latin typeface="굴림" panose="020B0600000101010101" pitchFamily="50" charset="-127"/>
              </a:rPr>
              <a:t>: 160 </a:t>
            </a:r>
            <a:r>
              <a:rPr kumimoji="0" lang="ko-KR" altLang="en-US" sz="2000" dirty="0">
                <a:latin typeface="굴림" panose="020B0600000101010101" pitchFamily="50" charset="-127"/>
              </a:rPr>
              <a:t>시간 </a:t>
            </a:r>
            <a:r>
              <a:rPr kumimoji="0" lang="en-US" altLang="ko-KR" sz="2000" dirty="0">
                <a:latin typeface="굴림" panose="020B0600000101010101" pitchFamily="50" charset="-127"/>
              </a:rPr>
              <a:t>= </a:t>
            </a:r>
            <a:r>
              <a:rPr kumimoji="0" lang="en-US" altLang="ko-KR" sz="2000" dirty="0">
                <a:solidFill>
                  <a:srgbClr val="C00000"/>
                </a:solidFill>
                <a:latin typeface="굴림" panose="020B0600000101010101" pitchFamily="50" charset="-127"/>
              </a:rPr>
              <a:t>1,577,600 </a:t>
            </a:r>
            <a:r>
              <a:rPr kumimoji="0" lang="ko-KR" altLang="en-US" sz="2000" dirty="0">
                <a:latin typeface="굴림" panose="020B0600000101010101" pitchFamily="50" charset="-127"/>
              </a:rPr>
              <a:t>원</a:t>
            </a:r>
            <a:endParaRPr kumimoji="0" lang="en-US" altLang="ko-KR" sz="2000" dirty="0">
              <a:latin typeface="굴림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E1BAE-4FB6-562C-54A0-D10FA8A84C59}"/>
              </a:ext>
            </a:extLst>
          </p:cNvPr>
          <p:cNvSpPr txBox="1"/>
          <p:nvPr/>
        </p:nvSpPr>
        <p:spPr>
          <a:xfrm>
            <a:off x="1403648" y="2582327"/>
            <a:ext cx="6679832" cy="125156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2060"/>
              </a:buClr>
              <a:buSzPct val="70000"/>
            </a:pP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-  1</a:t>
            </a:r>
            <a:r>
              <a:rPr kumimoji="0" lang="ko-KR" altLang="en-US" sz="2000" b="1" dirty="0">
                <a:solidFill>
                  <a:srgbClr val="0070C0"/>
                </a:solidFill>
                <a:latin typeface="+mj-lt"/>
              </a:rPr>
              <a:t>년 연봉</a:t>
            </a:r>
            <a:endParaRPr kumimoji="0" lang="en-US" altLang="ko-KR" sz="2000" b="1" dirty="0">
              <a:solidFill>
                <a:srgbClr val="0070C0"/>
              </a:solidFill>
              <a:latin typeface="+mj-lt"/>
            </a:endParaRPr>
          </a:p>
          <a:p>
            <a:pPr marL="542925" indent="-276225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kumimoji="0" lang="ko-KR" altLang="en-US" sz="2000" dirty="0"/>
              <a:t>고정근무시간 </a:t>
            </a:r>
            <a:r>
              <a:rPr kumimoji="0" lang="en-US" altLang="ko-KR" sz="2000" dirty="0"/>
              <a:t>: 209 </a:t>
            </a:r>
            <a:r>
              <a:rPr kumimoji="0" lang="ko-KR" altLang="en-US" sz="2000" dirty="0"/>
              <a:t>시간 </a:t>
            </a:r>
            <a:r>
              <a:rPr kumimoji="0" lang="en-US" altLang="ko-KR" sz="2000" dirty="0"/>
              <a:t>= </a:t>
            </a:r>
            <a:r>
              <a:rPr kumimoji="0" lang="en-US" altLang="ko-KR" sz="2000" dirty="0">
                <a:solidFill>
                  <a:srgbClr val="C00000"/>
                </a:solidFill>
              </a:rPr>
              <a:t>2,473 </a:t>
            </a:r>
            <a:r>
              <a:rPr kumimoji="0" lang="ko-KR" altLang="en-US" sz="2000" dirty="0">
                <a:solidFill>
                  <a:srgbClr val="C00000"/>
                </a:solidFill>
              </a:rPr>
              <a:t>만원</a:t>
            </a:r>
            <a:endParaRPr kumimoji="0" lang="en-US" altLang="ko-KR" sz="2000" dirty="0">
              <a:solidFill>
                <a:srgbClr val="C00000"/>
              </a:solidFill>
            </a:endParaRPr>
          </a:p>
          <a:p>
            <a:pPr marL="542925" indent="-276225" eaLnBrk="1" hangingPunct="1">
              <a:lnSpc>
                <a:spcPct val="150000"/>
              </a:lnSpc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kumimoji="0" lang="ko-KR" altLang="en-US" sz="2000" dirty="0">
                <a:latin typeface="굴림" panose="020B0600000101010101" pitchFamily="50" charset="-127"/>
              </a:rPr>
              <a:t>선택근무시간 </a:t>
            </a:r>
            <a:r>
              <a:rPr kumimoji="0" lang="en-US" altLang="ko-KR" sz="2000" dirty="0">
                <a:latin typeface="굴림" panose="020B0600000101010101" pitchFamily="50" charset="-127"/>
              </a:rPr>
              <a:t>: 160 </a:t>
            </a:r>
            <a:r>
              <a:rPr kumimoji="0" lang="ko-KR" altLang="en-US" sz="2000" dirty="0">
                <a:latin typeface="굴림" panose="020B0600000101010101" pitchFamily="50" charset="-127"/>
              </a:rPr>
              <a:t>시간 </a:t>
            </a:r>
            <a:r>
              <a:rPr kumimoji="0" lang="en-US" altLang="ko-KR" sz="2000" dirty="0">
                <a:latin typeface="굴림" panose="020B0600000101010101" pitchFamily="50" charset="-127"/>
              </a:rPr>
              <a:t>= </a:t>
            </a:r>
            <a:r>
              <a:rPr kumimoji="0" lang="en-US" altLang="ko-KR" sz="2000" dirty="0">
                <a:solidFill>
                  <a:srgbClr val="C00000"/>
                </a:solidFill>
                <a:latin typeface="굴림" panose="020B0600000101010101" pitchFamily="50" charset="-127"/>
              </a:rPr>
              <a:t>1,893 </a:t>
            </a:r>
            <a:r>
              <a:rPr kumimoji="0" lang="ko-KR" altLang="en-US" sz="2000" dirty="0">
                <a:solidFill>
                  <a:srgbClr val="C00000"/>
                </a:solidFill>
                <a:latin typeface="굴림" panose="020B0600000101010101" pitchFamily="50" charset="-127"/>
              </a:rPr>
              <a:t>만원</a:t>
            </a:r>
            <a:endParaRPr kumimoji="0" lang="en-US" altLang="ko-KR" sz="2000" dirty="0">
              <a:solidFill>
                <a:srgbClr val="C00000"/>
              </a:solidFill>
              <a:latin typeface="굴림" panose="020B0600000101010101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F0775E-54E1-BB84-B12B-B5EB7D3FA315}"/>
              </a:ext>
            </a:extLst>
          </p:cNvPr>
          <p:cNvSpPr txBox="1"/>
          <p:nvPr/>
        </p:nvSpPr>
        <p:spPr>
          <a:xfrm>
            <a:off x="1403648" y="3941382"/>
            <a:ext cx="6679832" cy="125156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eaLnBrk="1" hangingPunct="1">
              <a:lnSpc>
                <a:spcPct val="150000"/>
              </a:lnSpc>
              <a:buClr>
                <a:srgbClr val="002060"/>
              </a:buClr>
              <a:buSzPct val="70000"/>
            </a:pP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-  10</a:t>
            </a:r>
            <a:r>
              <a:rPr kumimoji="0" lang="ko-KR" altLang="en-US" sz="2000" b="1" dirty="0">
                <a:solidFill>
                  <a:srgbClr val="0070C0"/>
                </a:solidFill>
                <a:latin typeface="+mj-lt"/>
              </a:rPr>
              <a:t>년</a:t>
            </a: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, 20</a:t>
            </a:r>
            <a:r>
              <a:rPr kumimoji="0" lang="ko-KR" altLang="en-US" sz="2000" b="1" dirty="0">
                <a:solidFill>
                  <a:srgbClr val="0070C0"/>
                </a:solidFill>
                <a:latin typeface="+mj-lt"/>
              </a:rPr>
              <a:t>년 후 연봉 </a:t>
            </a:r>
            <a:r>
              <a:rPr kumimoji="0" lang="en-US" altLang="ko-KR" sz="2000" b="1" dirty="0">
                <a:solidFill>
                  <a:srgbClr val="0070C0"/>
                </a:solidFill>
                <a:latin typeface="+mj-lt"/>
              </a:rPr>
              <a:t>: </a:t>
            </a:r>
          </a:p>
          <a:p>
            <a:pPr marL="542925" indent="-276225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kumimoji="0" lang="ko-KR" altLang="en-US" sz="2000" dirty="0"/>
              <a:t>고정근무시간 </a:t>
            </a:r>
            <a:r>
              <a:rPr kumimoji="0" lang="en-US" altLang="ko-KR" sz="2000" dirty="0"/>
              <a:t>: </a:t>
            </a:r>
            <a:r>
              <a:rPr kumimoji="0" lang="en-US" altLang="ko-KR" sz="2000" dirty="0">
                <a:solidFill>
                  <a:srgbClr val="C00000"/>
                </a:solidFill>
              </a:rPr>
              <a:t>2,473 </a:t>
            </a:r>
            <a:r>
              <a:rPr kumimoji="0" lang="ko-KR" altLang="en-US" sz="2000" dirty="0">
                <a:solidFill>
                  <a:srgbClr val="C00000"/>
                </a:solidFill>
              </a:rPr>
              <a:t>만원 </a:t>
            </a:r>
            <a:r>
              <a:rPr kumimoji="0" lang="en-US" altLang="ko-KR" sz="2000" dirty="0">
                <a:solidFill>
                  <a:srgbClr val="C00000"/>
                </a:solidFill>
              </a:rPr>
              <a:t>+ alpha</a:t>
            </a:r>
          </a:p>
          <a:p>
            <a:pPr marL="542925" indent="-276225" eaLnBrk="1" hangingPunct="1">
              <a:lnSpc>
                <a:spcPct val="150000"/>
              </a:lnSpc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kumimoji="0" lang="ko-KR" altLang="en-US" sz="2000" dirty="0">
                <a:latin typeface="굴림" panose="020B0600000101010101" pitchFamily="50" charset="-127"/>
              </a:rPr>
              <a:t>선택근무시간 </a:t>
            </a:r>
            <a:r>
              <a:rPr kumimoji="0" lang="en-US" altLang="ko-KR" sz="2000" dirty="0">
                <a:latin typeface="굴림" panose="020B0600000101010101" pitchFamily="50" charset="-127"/>
              </a:rPr>
              <a:t>: </a:t>
            </a:r>
            <a:r>
              <a:rPr kumimoji="0" lang="en-US" altLang="ko-KR" sz="2000" dirty="0">
                <a:solidFill>
                  <a:srgbClr val="C00000"/>
                </a:solidFill>
                <a:latin typeface="굴림" panose="020B0600000101010101" pitchFamily="50" charset="-127"/>
              </a:rPr>
              <a:t>1,893 </a:t>
            </a:r>
            <a:r>
              <a:rPr kumimoji="0" lang="ko-KR" altLang="en-US" sz="2000" dirty="0">
                <a:solidFill>
                  <a:srgbClr val="C00000"/>
                </a:solidFill>
                <a:latin typeface="굴림" panose="020B0600000101010101" pitchFamily="50" charset="-127"/>
              </a:rPr>
              <a:t>만원</a:t>
            </a:r>
            <a:r>
              <a:rPr kumimoji="0" lang="ko-KR" altLang="en-US" sz="2000" dirty="0">
                <a:solidFill>
                  <a:srgbClr val="C00000"/>
                </a:solidFill>
              </a:rPr>
              <a:t> </a:t>
            </a:r>
            <a:r>
              <a:rPr kumimoji="0" lang="en-US" altLang="ko-KR" sz="2000" dirty="0">
                <a:solidFill>
                  <a:srgbClr val="C00000"/>
                </a:solidFill>
              </a:rPr>
              <a:t>+ alpha</a:t>
            </a:r>
            <a:endParaRPr kumimoji="0" lang="en-US" altLang="ko-KR" sz="2000" dirty="0">
              <a:solidFill>
                <a:srgbClr val="C0000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직사각형 200">
            <a:extLst>
              <a:ext uri="{FF2B5EF4-FFF2-40B4-BE49-F238E27FC236}">
                <a16:creationId xmlns:a16="http://schemas.microsoft.com/office/drawing/2014/main" id="{AB252189-2D7E-43D1-8DD4-7A2CE2F63EAD}"/>
              </a:ext>
            </a:extLst>
          </p:cNvPr>
          <p:cNvSpPr/>
          <p:nvPr/>
        </p:nvSpPr>
        <p:spPr>
          <a:xfrm>
            <a:off x="232219" y="626530"/>
            <a:ext cx="8679561" cy="55387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31800" dist="254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185" name="그룹 184">
            <a:extLst>
              <a:ext uri="{FF2B5EF4-FFF2-40B4-BE49-F238E27FC236}">
                <a16:creationId xmlns:a16="http://schemas.microsoft.com/office/drawing/2014/main" id="{7D43339A-DBFC-4AC4-8313-97435F937703}"/>
              </a:ext>
            </a:extLst>
          </p:cNvPr>
          <p:cNvGrpSpPr/>
          <p:nvPr/>
        </p:nvGrpSpPr>
        <p:grpSpPr>
          <a:xfrm>
            <a:off x="232219" y="620688"/>
            <a:ext cx="8679561" cy="491617"/>
            <a:chOff x="309626" y="245385"/>
            <a:chExt cx="11572748" cy="655489"/>
          </a:xfrm>
        </p:grpSpPr>
        <p:sp>
          <p:nvSpPr>
            <p:cNvPr id="187" name="직사각형 186">
              <a:extLst>
                <a:ext uri="{FF2B5EF4-FFF2-40B4-BE49-F238E27FC236}">
                  <a16:creationId xmlns:a16="http://schemas.microsoft.com/office/drawing/2014/main" id="{29C95BA5-BEB0-403A-821F-FBDBAF6CC7E9}"/>
                </a:ext>
              </a:extLst>
            </p:cNvPr>
            <p:cNvSpPr/>
            <p:nvPr/>
          </p:nvSpPr>
          <p:spPr>
            <a:xfrm>
              <a:off x="11217893" y="253174"/>
              <a:ext cx="664481" cy="647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31800" dist="25400" dir="5400000" algn="t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8" name="직사각형 187">
              <a:extLst>
                <a:ext uri="{FF2B5EF4-FFF2-40B4-BE49-F238E27FC236}">
                  <a16:creationId xmlns:a16="http://schemas.microsoft.com/office/drawing/2014/main" id="{26C24999-60BA-4854-B86B-7403F317EC9C}"/>
                </a:ext>
              </a:extLst>
            </p:cNvPr>
            <p:cNvSpPr/>
            <p:nvPr/>
          </p:nvSpPr>
          <p:spPr>
            <a:xfrm>
              <a:off x="1058925" y="245385"/>
              <a:ext cx="10157083" cy="647700"/>
            </a:xfrm>
            <a:prstGeom prst="rect">
              <a:avLst/>
            </a:prstGeom>
            <a:solidFill>
              <a:srgbClr val="30396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 latinLnBrk="0">
                <a:defRPr/>
              </a:pPr>
              <a:r>
                <a:rPr lang="ko-KR" altLang="en-US" b="1" kern="0" dirty="0">
                  <a:solidFill>
                    <a:prstClr val="white"/>
                  </a:solidFill>
                </a:rPr>
                <a:t>초임 </a:t>
              </a:r>
              <a:r>
                <a:rPr lang="en-US" altLang="ko-KR" b="1" kern="0" dirty="0">
                  <a:solidFill>
                    <a:prstClr val="white"/>
                  </a:solidFill>
                </a:rPr>
                <a:t>IT·</a:t>
              </a:r>
              <a:r>
                <a:rPr lang="ko-KR" altLang="en-US" b="1" kern="0" dirty="0">
                  <a:solidFill>
                    <a:prstClr val="white"/>
                  </a:solidFill>
                </a:rPr>
                <a:t>인터넷분야 연봉</a:t>
              </a:r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89" name="그룹 188">
              <a:extLst>
                <a:ext uri="{FF2B5EF4-FFF2-40B4-BE49-F238E27FC236}">
                  <a16:creationId xmlns:a16="http://schemas.microsoft.com/office/drawing/2014/main" id="{2035AC8C-D254-4F82-9942-12A3FDB31CA0}"/>
                </a:ext>
              </a:extLst>
            </p:cNvPr>
            <p:cNvGrpSpPr/>
            <p:nvPr/>
          </p:nvGrpSpPr>
          <p:grpSpPr>
            <a:xfrm>
              <a:off x="11434660" y="462783"/>
              <a:ext cx="230946" cy="228482"/>
              <a:chOff x="11242636" y="735673"/>
              <a:chExt cx="230946" cy="228482"/>
            </a:xfrm>
          </p:grpSpPr>
          <p:sp>
            <p:nvSpPr>
              <p:cNvPr id="194" name="타원 193">
                <a:extLst>
                  <a:ext uri="{FF2B5EF4-FFF2-40B4-BE49-F238E27FC236}">
                    <a16:creationId xmlns:a16="http://schemas.microsoft.com/office/drawing/2014/main" id="{71438CDB-7B65-445C-AECF-3F71A3DE51C0}"/>
                  </a:ext>
                </a:extLst>
              </p:cNvPr>
              <p:cNvSpPr/>
              <p:nvPr/>
            </p:nvSpPr>
            <p:spPr>
              <a:xfrm>
                <a:off x="11302773" y="800483"/>
                <a:ext cx="108789" cy="108789"/>
              </a:xfrm>
              <a:prstGeom prst="ellipse">
                <a:avLst/>
              </a:prstGeom>
              <a:solidFill>
                <a:srgbClr val="FFC000"/>
              </a:soli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사각형: 둥근 위쪽 모서리 194">
                <a:extLst>
                  <a:ext uri="{FF2B5EF4-FFF2-40B4-BE49-F238E27FC236}">
                    <a16:creationId xmlns:a16="http://schemas.microsoft.com/office/drawing/2014/main" id="{250176AE-E843-4240-84A5-2D5A7987E0D6}"/>
                  </a:ext>
                </a:extLst>
              </p:cNvPr>
              <p:cNvSpPr/>
              <p:nvPr/>
            </p:nvSpPr>
            <p:spPr>
              <a:xfrm>
                <a:off x="11333147" y="910155"/>
                <a:ext cx="48043" cy="540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noFill/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96" name="직선 연결선 195">
                <a:extLst>
                  <a:ext uri="{FF2B5EF4-FFF2-40B4-BE49-F238E27FC236}">
                    <a16:creationId xmlns:a16="http://schemas.microsoft.com/office/drawing/2014/main" id="{1EF09612-5F78-493C-A20A-1F2518B2E4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59549" y="735673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직선 연결선 196">
                <a:extLst>
                  <a:ext uri="{FF2B5EF4-FFF2-40B4-BE49-F238E27FC236}">
                    <a16:creationId xmlns:a16="http://schemas.microsoft.com/office/drawing/2014/main" id="{23A25F21-17F6-4E92-B82F-0216346F723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459354" y="838200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직선 연결선 197">
                <a:extLst>
                  <a:ext uri="{FF2B5EF4-FFF2-40B4-BE49-F238E27FC236}">
                    <a16:creationId xmlns:a16="http://schemas.microsoft.com/office/drawing/2014/main" id="{E1ACA397-D810-46F5-89DE-4EF723D0AFC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256864" y="835420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직선 연결선 198">
                <a:extLst>
                  <a:ext uri="{FF2B5EF4-FFF2-40B4-BE49-F238E27FC236}">
                    <a16:creationId xmlns:a16="http://schemas.microsoft.com/office/drawing/2014/main" id="{5532DB7A-8508-4FF5-BD25-4E3EB4613E88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>
                <a:off x="11282498" y="767378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직선 연결선 199">
                <a:extLst>
                  <a:ext uri="{FF2B5EF4-FFF2-40B4-BE49-F238E27FC236}">
                    <a16:creationId xmlns:a16="http://schemas.microsoft.com/office/drawing/2014/main" id="{61E9EE46-6CF0-4835-B9EA-08A944D6A786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>
                <a:off x="11433473" y="772140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직사각형 189">
              <a:extLst>
                <a:ext uri="{FF2B5EF4-FFF2-40B4-BE49-F238E27FC236}">
                  <a16:creationId xmlns:a16="http://schemas.microsoft.com/office/drawing/2014/main" id="{AB4928E7-E873-4435-9413-F4C26B499D00}"/>
                </a:ext>
              </a:extLst>
            </p:cNvPr>
            <p:cNvSpPr/>
            <p:nvPr/>
          </p:nvSpPr>
          <p:spPr>
            <a:xfrm>
              <a:off x="309626" y="245385"/>
              <a:ext cx="749300" cy="6477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dist="25400" algn="l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altLang="ko-KR" b="1" dirty="0">
                  <a:solidFill>
                    <a:srgbClr val="303962"/>
                  </a:solidFill>
                </a:rPr>
                <a:t>01</a:t>
              </a:r>
              <a:endParaRPr lang="ko-KR" altLang="en-US" b="1" dirty="0">
                <a:solidFill>
                  <a:srgbClr val="303962"/>
                </a:solidFill>
              </a:endParaRPr>
            </a:p>
          </p:txBody>
        </p:sp>
        <p:grpSp>
          <p:nvGrpSpPr>
            <p:cNvPr id="191" name="그룹 190">
              <a:extLst>
                <a:ext uri="{FF2B5EF4-FFF2-40B4-BE49-F238E27FC236}">
                  <a16:creationId xmlns:a16="http://schemas.microsoft.com/office/drawing/2014/main" id="{5E2B8AF2-AC27-456C-9FCF-FF54BDC0FEE6}"/>
                </a:ext>
              </a:extLst>
            </p:cNvPr>
            <p:cNvGrpSpPr/>
            <p:nvPr/>
          </p:nvGrpSpPr>
          <p:grpSpPr>
            <a:xfrm>
              <a:off x="10703092" y="493743"/>
              <a:ext cx="267186" cy="165383"/>
              <a:chOff x="10447060" y="740631"/>
              <a:chExt cx="267186" cy="165383"/>
            </a:xfrm>
          </p:grpSpPr>
          <p:sp>
            <p:nvSpPr>
              <p:cNvPr id="192" name="화살표: 갈매기형 수장 191">
                <a:extLst>
                  <a:ext uri="{FF2B5EF4-FFF2-40B4-BE49-F238E27FC236}">
                    <a16:creationId xmlns:a16="http://schemas.microsoft.com/office/drawing/2014/main" id="{FD8EF4AD-B2A9-4934-9D6D-E43F24442618}"/>
                  </a:ext>
                </a:extLst>
              </p:cNvPr>
              <p:cNvSpPr/>
              <p:nvPr/>
            </p:nvSpPr>
            <p:spPr>
              <a:xfrm>
                <a:off x="10597188" y="740631"/>
                <a:ext cx="117058" cy="165383"/>
              </a:xfrm>
              <a:prstGeom prst="chevron">
                <a:avLst>
                  <a:gd name="adj" fmla="val 8072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직사각형 192">
                <a:extLst>
                  <a:ext uri="{FF2B5EF4-FFF2-40B4-BE49-F238E27FC236}">
                    <a16:creationId xmlns:a16="http://schemas.microsoft.com/office/drawing/2014/main" id="{E7399719-C69F-4484-9A7C-ED64FE7741AA}"/>
                  </a:ext>
                </a:extLst>
              </p:cNvPr>
              <p:cNvSpPr/>
              <p:nvPr/>
            </p:nvSpPr>
            <p:spPr>
              <a:xfrm>
                <a:off x="10447060" y="816123"/>
                <a:ext cx="252000" cy="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BDFF98CB-716C-4607-AB92-4C7FC7762542}"/>
              </a:ext>
            </a:extLst>
          </p:cNvPr>
          <p:cNvGrpSpPr/>
          <p:nvPr/>
        </p:nvGrpSpPr>
        <p:grpSpPr>
          <a:xfrm>
            <a:off x="187209" y="2935613"/>
            <a:ext cx="1573992" cy="2733530"/>
            <a:chOff x="1177025" y="1854192"/>
            <a:chExt cx="1734426" cy="2489382"/>
          </a:xfrm>
        </p:grpSpPr>
        <p:sp>
          <p:nvSpPr>
            <p:cNvPr id="76" name="왼쪽 대괄호 75">
              <a:extLst>
                <a:ext uri="{FF2B5EF4-FFF2-40B4-BE49-F238E27FC236}">
                  <a16:creationId xmlns:a16="http://schemas.microsoft.com/office/drawing/2014/main" id="{158FE0B2-3532-4633-BC15-98BB147AAC6A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왼쪽 대괄호 76">
              <a:extLst>
                <a:ext uri="{FF2B5EF4-FFF2-40B4-BE49-F238E27FC236}">
                  <a16:creationId xmlns:a16="http://schemas.microsoft.com/office/drawing/2014/main" id="{77F34929-C96D-4A64-85AE-F31885CE9AF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78" name="직선 연결선 77">
              <a:extLst>
                <a:ext uri="{FF2B5EF4-FFF2-40B4-BE49-F238E27FC236}">
                  <a16:creationId xmlns:a16="http://schemas.microsoft.com/office/drawing/2014/main" id="{AFF58EA0-4170-4603-AE48-7F0EC828CBC0}"/>
                </a:ext>
              </a:extLst>
            </p:cNvPr>
            <p:cNvCxnSpPr>
              <a:stCxn id="76" idx="2"/>
              <a:endCxn id="77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연결선 78">
              <a:extLst>
                <a:ext uri="{FF2B5EF4-FFF2-40B4-BE49-F238E27FC236}">
                  <a16:creationId xmlns:a16="http://schemas.microsoft.com/office/drawing/2014/main" id="{8B97F471-84BD-40C9-88C3-CDB9CED06BBA}"/>
                </a:ext>
              </a:extLst>
            </p:cNvPr>
            <p:cNvCxnSpPr>
              <a:cxnSpLocks/>
              <a:stCxn id="76" idx="0"/>
              <a:endCxn id="77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직선 연결선 79">
              <a:extLst>
                <a:ext uri="{FF2B5EF4-FFF2-40B4-BE49-F238E27FC236}">
                  <a16:creationId xmlns:a16="http://schemas.microsoft.com/office/drawing/2014/main" id="{83187354-B1B9-4EB0-A257-A444E465B70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사각형: 둥근 모서리 6">
            <a:extLst>
              <a:ext uri="{FF2B5EF4-FFF2-40B4-BE49-F238E27FC236}">
                <a16:creationId xmlns:a16="http://schemas.microsoft.com/office/drawing/2014/main" id="{80D6F2D7-818B-4955-AECD-EB48C4FEFBE7}"/>
              </a:ext>
            </a:extLst>
          </p:cNvPr>
          <p:cNvSpPr/>
          <p:nvPr/>
        </p:nvSpPr>
        <p:spPr>
          <a:xfrm>
            <a:off x="1786485" y="3008175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59" name="사각형: 둥근 모서리 5">
            <a:extLst>
              <a:ext uri="{FF2B5EF4-FFF2-40B4-BE49-F238E27FC236}">
                <a16:creationId xmlns:a16="http://schemas.microsoft.com/office/drawing/2014/main" id="{CABEC9D9-408A-4E5D-86E3-69575CE94FA1}"/>
              </a:ext>
            </a:extLst>
          </p:cNvPr>
          <p:cNvSpPr/>
          <p:nvPr/>
        </p:nvSpPr>
        <p:spPr>
          <a:xfrm>
            <a:off x="1838350" y="3107181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게임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2,672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696773" y="2929121"/>
            <a:ext cx="1573992" cy="2733530"/>
            <a:chOff x="1177025" y="1854192"/>
            <a:chExt cx="1734426" cy="2489382"/>
          </a:xfrm>
        </p:grpSpPr>
        <p:sp>
          <p:nvSpPr>
            <p:cNvPr id="60" name="왼쪽 대괄호 59">
              <a:extLst>
                <a:ext uri="{FF2B5EF4-FFF2-40B4-BE49-F238E27FC236}">
                  <a16:creationId xmlns:a16="http://schemas.microsoft.com/office/drawing/2014/main" id="{F5E1579E-652C-489A-8B63-166567B0170B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왼쪽 대괄호 60">
              <a:extLst>
                <a:ext uri="{FF2B5EF4-FFF2-40B4-BE49-F238E27FC236}">
                  <a16:creationId xmlns:a16="http://schemas.microsoft.com/office/drawing/2014/main" id="{4B3AFD54-E7A0-4C99-85B2-DDB38A6E875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62" name="직선 연결선 61">
              <a:extLst>
                <a:ext uri="{FF2B5EF4-FFF2-40B4-BE49-F238E27FC236}">
                  <a16:creationId xmlns:a16="http://schemas.microsoft.com/office/drawing/2014/main" id="{13AC6B87-80B5-4E65-894F-9C30904FCCB2}"/>
                </a:ext>
              </a:extLst>
            </p:cNvPr>
            <p:cNvCxnSpPr>
              <a:stCxn id="60" idx="2"/>
              <a:endCxn id="61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연결선 62">
              <a:extLst>
                <a:ext uri="{FF2B5EF4-FFF2-40B4-BE49-F238E27FC236}">
                  <a16:creationId xmlns:a16="http://schemas.microsoft.com/office/drawing/2014/main" id="{C1729DD1-13CE-4038-B782-89A00EFFF2BD}"/>
                </a:ext>
              </a:extLst>
            </p:cNvPr>
            <p:cNvCxnSpPr>
              <a:cxnSpLocks/>
              <a:stCxn id="60" idx="0"/>
              <a:endCxn id="61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직선 연결선 63">
              <a:extLst>
                <a:ext uri="{FF2B5EF4-FFF2-40B4-BE49-F238E27FC236}">
                  <a16:creationId xmlns:a16="http://schemas.microsoft.com/office/drawing/2014/main" id="{6641509C-87FA-465D-BF82-A96AA81484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타원 64">
            <a:extLst>
              <a:ext uri="{FF2B5EF4-FFF2-40B4-BE49-F238E27FC236}">
                <a16:creationId xmlns:a16="http://schemas.microsoft.com/office/drawing/2014/main" id="{8938245F-3B17-42DE-AA54-36DAADBB7023}"/>
              </a:ext>
            </a:extLst>
          </p:cNvPr>
          <p:cNvSpPr/>
          <p:nvPr/>
        </p:nvSpPr>
        <p:spPr>
          <a:xfrm>
            <a:off x="1838349" y="3082732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90" name="사각형: 둥근 모서리 100">
            <a:extLst>
              <a:ext uri="{FF2B5EF4-FFF2-40B4-BE49-F238E27FC236}">
                <a16:creationId xmlns:a16="http://schemas.microsoft.com/office/drawing/2014/main" id="{90F324C9-7E11-4A2E-9221-5C3EDE4B9D3C}"/>
              </a:ext>
            </a:extLst>
          </p:cNvPr>
          <p:cNvSpPr/>
          <p:nvPr/>
        </p:nvSpPr>
        <p:spPr>
          <a:xfrm>
            <a:off x="7656609" y="3008175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91" name="사각형: 둥근 모서리 101">
            <a:extLst>
              <a:ext uri="{FF2B5EF4-FFF2-40B4-BE49-F238E27FC236}">
                <a16:creationId xmlns:a16="http://schemas.microsoft.com/office/drawing/2014/main" id="{1A487338-B856-4721-BE9A-1AC0E205C0D3}"/>
              </a:ext>
            </a:extLst>
          </p:cNvPr>
          <p:cNvSpPr/>
          <p:nvPr/>
        </p:nvSpPr>
        <p:spPr>
          <a:xfrm>
            <a:off x="7708473" y="3100649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임베디드</a:t>
            </a:r>
            <a:endParaRPr lang="en-US" altLang="ko-KR" sz="11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3,252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cxnSp>
        <p:nvCxnSpPr>
          <p:cNvPr id="95" name="직선 연결선 94">
            <a:extLst>
              <a:ext uri="{FF2B5EF4-FFF2-40B4-BE49-F238E27FC236}">
                <a16:creationId xmlns:a16="http://schemas.microsoft.com/office/drawing/2014/main" id="{54A3841F-95E6-4AFE-8FE6-C4E47BB61F25}"/>
              </a:ext>
            </a:extLst>
          </p:cNvPr>
          <p:cNvCxnSpPr>
            <a:cxnSpLocks/>
          </p:cNvCxnSpPr>
          <p:nvPr/>
        </p:nvCxnSpPr>
        <p:spPr>
          <a:xfrm>
            <a:off x="8788302" y="3751624"/>
            <a:ext cx="0" cy="1185921"/>
          </a:xfrm>
          <a:prstGeom prst="line">
            <a:avLst/>
          </a:prstGeom>
          <a:ln w="12700">
            <a:solidFill>
              <a:srgbClr val="1A73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타원 95">
            <a:extLst>
              <a:ext uri="{FF2B5EF4-FFF2-40B4-BE49-F238E27FC236}">
                <a16:creationId xmlns:a16="http://schemas.microsoft.com/office/drawing/2014/main" id="{FD709EB2-855A-4011-8E8B-505851822703}"/>
              </a:ext>
            </a:extLst>
          </p:cNvPr>
          <p:cNvSpPr/>
          <p:nvPr/>
        </p:nvSpPr>
        <p:spPr>
          <a:xfrm>
            <a:off x="7708472" y="3070978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08B84CE5-BFDD-48EF-ABE4-95921F008132}"/>
              </a:ext>
            </a:extLst>
          </p:cNvPr>
          <p:cNvSpPr/>
          <p:nvPr/>
        </p:nvSpPr>
        <p:spPr>
          <a:xfrm>
            <a:off x="2495941" y="1306183"/>
            <a:ext cx="3785793" cy="116955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초임 </a:t>
            </a:r>
            <a:r>
              <a:rPr lang="en-US" altLang="ko-KR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IT·</a:t>
            </a:r>
            <a:r>
              <a:rPr lang="ko-KR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인터넷 평균</a:t>
            </a:r>
            <a:endParaRPr lang="en-US" altLang="ko-KR" sz="28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ctr">
              <a:defRPr/>
            </a:pPr>
            <a:r>
              <a:rPr lang="ko-KR" altLang="en-US" sz="2800" b="1" dirty="0">
                <a:solidFill>
                  <a:srgbClr val="C00000"/>
                </a:solidFill>
              </a:rPr>
              <a:t>약 </a:t>
            </a:r>
            <a:r>
              <a:rPr lang="en-US" altLang="ko-KR" sz="2800" b="1" dirty="0">
                <a:solidFill>
                  <a:srgbClr val="C00000"/>
                </a:solidFill>
              </a:rPr>
              <a:t>3,200</a:t>
            </a:r>
            <a:r>
              <a:rPr lang="ko-KR" altLang="en-US" sz="2800" b="1" dirty="0">
                <a:solidFill>
                  <a:srgbClr val="C00000"/>
                </a:solidFill>
              </a:rPr>
              <a:t>만원</a:t>
            </a:r>
          </a:p>
        </p:txBody>
      </p:sp>
      <p:sp>
        <p:nvSpPr>
          <p:cNvPr id="101" name="사각형: 둥근 모서리 6">
            <a:extLst>
              <a:ext uri="{FF2B5EF4-FFF2-40B4-BE49-F238E27FC236}">
                <a16:creationId xmlns:a16="http://schemas.microsoft.com/office/drawing/2014/main" id="{80D6F2D7-818B-4955-AECD-EB48C4FEFBE7}"/>
              </a:ext>
            </a:extLst>
          </p:cNvPr>
          <p:cNvSpPr/>
          <p:nvPr/>
        </p:nvSpPr>
        <p:spPr>
          <a:xfrm>
            <a:off x="3260925" y="3003911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102" name="사각형: 둥근 모서리 5">
            <a:extLst>
              <a:ext uri="{FF2B5EF4-FFF2-40B4-BE49-F238E27FC236}">
                <a16:creationId xmlns:a16="http://schemas.microsoft.com/office/drawing/2014/main" id="{CABEC9D9-408A-4E5D-86E3-69575CE94FA1}"/>
              </a:ext>
            </a:extLst>
          </p:cNvPr>
          <p:cNvSpPr/>
          <p:nvPr/>
        </p:nvSpPr>
        <p:spPr>
          <a:xfrm>
            <a:off x="3312789" y="3096385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앱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3,213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grpSp>
        <p:nvGrpSpPr>
          <p:cNvPr id="103" name="그룹 102"/>
          <p:cNvGrpSpPr/>
          <p:nvPr/>
        </p:nvGrpSpPr>
        <p:grpSpPr>
          <a:xfrm>
            <a:off x="3171212" y="2924857"/>
            <a:ext cx="1573992" cy="2733530"/>
            <a:chOff x="1177025" y="1854192"/>
            <a:chExt cx="1734426" cy="2489382"/>
          </a:xfrm>
        </p:grpSpPr>
        <p:sp>
          <p:nvSpPr>
            <p:cNvPr id="104" name="왼쪽 대괄호 103">
              <a:extLst>
                <a:ext uri="{FF2B5EF4-FFF2-40B4-BE49-F238E27FC236}">
                  <a16:creationId xmlns:a16="http://schemas.microsoft.com/office/drawing/2014/main" id="{F5E1579E-652C-489A-8B63-166567B0170B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왼쪽 대괄호 104">
              <a:extLst>
                <a:ext uri="{FF2B5EF4-FFF2-40B4-BE49-F238E27FC236}">
                  <a16:creationId xmlns:a16="http://schemas.microsoft.com/office/drawing/2014/main" id="{4B3AFD54-E7A0-4C99-85B2-DDB38A6E875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106" name="직선 연결선 105">
              <a:extLst>
                <a:ext uri="{FF2B5EF4-FFF2-40B4-BE49-F238E27FC236}">
                  <a16:creationId xmlns:a16="http://schemas.microsoft.com/office/drawing/2014/main" id="{13AC6B87-80B5-4E65-894F-9C30904FCCB2}"/>
                </a:ext>
              </a:extLst>
            </p:cNvPr>
            <p:cNvCxnSpPr>
              <a:stCxn id="104" idx="2"/>
              <a:endCxn id="105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>
              <a:extLst>
                <a:ext uri="{FF2B5EF4-FFF2-40B4-BE49-F238E27FC236}">
                  <a16:creationId xmlns:a16="http://schemas.microsoft.com/office/drawing/2014/main" id="{C1729DD1-13CE-4038-B782-89A00EFFF2BD}"/>
                </a:ext>
              </a:extLst>
            </p:cNvPr>
            <p:cNvCxnSpPr>
              <a:cxnSpLocks/>
              <a:stCxn id="104" idx="0"/>
              <a:endCxn id="105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>
              <a:extLst>
                <a:ext uri="{FF2B5EF4-FFF2-40B4-BE49-F238E27FC236}">
                  <a16:creationId xmlns:a16="http://schemas.microsoft.com/office/drawing/2014/main" id="{6641509C-87FA-465D-BF82-A96AA81484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타원 108">
            <a:extLst>
              <a:ext uri="{FF2B5EF4-FFF2-40B4-BE49-F238E27FC236}">
                <a16:creationId xmlns:a16="http://schemas.microsoft.com/office/drawing/2014/main" id="{8938245F-3B17-42DE-AA54-36DAADBB7023}"/>
              </a:ext>
            </a:extLst>
          </p:cNvPr>
          <p:cNvSpPr/>
          <p:nvPr/>
        </p:nvSpPr>
        <p:spPr>
          <a:xfrm>
            <a:off x="3312788" y="3082732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110" name="사각형: 둥근 모서리 6">
            <a:extLst>
              <a:ext uri="{FF2B5EF4-FFF2-40B4-BE49-F238E27FC236}">
                <a16:creationId xmlns:a16="http://schemas.microsoft.com/office/drawing/2014/main" id="{80D6F2D7-818B-4955-AECD-EB48C4FEFBE7}"/>
              </a:ext>
            </a:extLst>
          </p:cNvPr>
          <p:cNvSpPr/>
          <p:nvPr/>
        </p:nvSpPr>
        <p:spPr>
          <a:xfrm>
            <a:off x="4735364" y="2999646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111" name="사각형: 둥근 모서리 5">
            <a:extLst>
              <a:ext uri="{FF2B5EF4-FFF2-40B4-BE49-F238E27FC236}">
                <a16:creationId xmlns:a16="http://schemas.microsoft.com/office/drawing/2014/main" id="{CABEC9D9-408A-4E5D-86E3-69575CE94FA1}"/>
              </a:ext>
            </a:extLst>
          </p:cNvPr>
          <p:cNvSpPr/>
          <p:nvPr/>
        </p:nvSpPr>
        <p:spPr>
          <a:xfrm>
            <a:off x="4787229" y="3092120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보안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3,235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grpSp>
        <p:nvGrpSpPr>
          <p:cNvPr id="112" name="그룹 111"/>
          <p:cNvGrpSpPr/>
          <p:nvPr/>
        </p:nvGrpSpPr>
        <p:grpSpPr>
          <a:xfrm>
            <a:off x="4645651" y="2920592"/>
            <a:ext cx="1573992" cy="2733530"/>
            <a:chOff x="1177025" y="1854192"/>
            <a:chExt cx="1734426" cy="2489382"/>
          </a:xfrm>
        </p:grpSpPr>
        <p:sp>
          <p:nvSpPr>
            <p:cNvPr id="113" name="왼쪽 대괄호 112">
              <a:extLst>
                <a:ext uri="{FF2B5EF4-FFF2-40B4-BE49-F238E27FC236}">
                  <a16:creationId xmlns:a16="http://schemas.microsoft.com/office/drawing/2014/main" id="{F5E1579E-652C-489A-8B63-166567B0170B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왼쪽 대괄호 113">
              <a:extLst>
                <a:ext uri="{FF2B5EF4-FFF2-40B4-BE49-F238E27FC236}">
                  <a16:creationId xmlns:a16="http://schemas.microsoft.com/office/drawing/2014/main" id="{4B3AFD54-E7A0-4C99-85B2-DDB38A6E875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115" name="직선 연결선 114">
              <a:extLst>
                <a:ext uri="{FF2B5EF4-FFF2-40B4-BE49-F238E27FC236}">
                  <a16:creationId xmlns:a16="http://schemas.microsoft.com/office/drawing/2014/main" id="{13AC6B87-80B5-4E65-894F-9C30904FCCB2}"/>
                </a:ext>
              </a:extLst>
            </p:cNvPr>
            <p:cNvCxnSpPr>
              <a:stCxn id="113" idx="2"/>
              <a:endCxn id="114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직선 연결선 115">
              <a:extLst>
                <a:ext uri="{FF2B5EF4-FFF2-40B4-BE49-F238E27FC236}">
                  <a16:creationId xmlns:a16="http://schemas.microsoft.com/office/drawing/2014/main" id="{C1729DD1-13CE-4038-B782-89A00EFFF2BD}"/>
                </a:ext>
              </a:extLst>
            </p:cNvPr>
            <p:cNvCxnSpPr>
              <a:cxnSpLocks/>
              <a:stCxn id="113" idx="0"/>
              <a:endCxn id="114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직선 연결선 116">
              <a:extLst>
                <a:ext uri="{FF2B5EF4-FFF2-40B4-BE49-F238E27FC236}">
                  <a16:creationId xmlns:a16="http://schemas.microsoft.com/office/drawing/2014/main" id="{6641509C-87FA-465D-BF82-A96AA81484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타원 117">
            <a:extLst>
              <a:ext uri="{FF2B5EF4-FFF2-40B4-BE49-F238E27FC236}">
                <a16:creationId xmlns:a16="http://schemas.microsoft.com/office/drawing/2014/main" id="{8938245F-3B17-42DE-AA54-36DAADBB7023}"/>
              </a:ext>
            </a:extLst>
          </p:cNvPr>
          <p:cNvSpPr/>
          <p:nvPr/>
        </p:nvSpPr>
        <p:spPr>
          <a:xfrm>
            <a:off x="4787227" y="3076855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119" name="사각형: 둥근 모서리 6">
            <a:extLst>
              <a:ext uri="{FF2B5EF4-FFF2-40B4-BE49-F238E27FC236}">
                <a16:creationId xmlns:a16="http://schemas.microsoft.com/office/drawing/2014/main" id="{80D6F2D7-818B-4955-AECD-EB48C4FEFBE7}"/>
              </a:ext>
            </a:extLst>
          </p:cNvPr>
          <p:cNvSpPr/>
          <p:nvPr/>
        </p:nvSpPr>
        <p:spPr>
          <a:xfrm>
            <a:off x="6209803" y="2995382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120" name="사각형: 둥근 모서리 5">
            <a:extLst>
              <a:ext uri="{FF2B5EF4-FFF2-40B4-BE49-F238E27FC236}">
                <a16:creationId xmlns:a16="http://schemas.microsoft.com/office/drawing/2014/main" id="{CABEC9D9-408A-4E5D-86E3-69575CE94FA1}"/>
              </a:ext>
            </a:extLst>
          </p:cNvPr>
          <p:cNvSpPr/>
          <p:nvPr/>
        </p:nvSpPr>
        <p:spPr>
          <a:xfrm>
            <a:off x="6261668" y="3087856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  <a:cs typeface="Aharoni" panose="02010803020104030203" pitchFamily="2" charset="-79"/>
              </a:rPr>
              <a:t>서버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3,404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grpSp>
        <p:nvGrpSpPr>
          <p:cNvPr id="121" name="그룹 120"/>
          <p:cNvGrpSpPr/>
          <p:nvPr/>
        </p:nvGrpSpPr>
        <p:grpSpPr>
          <a:xfrm>
            <a:off x="6120091" y="2916328"/>
            <a:ext cx="1573992" cy="2733530"/>
            <a:chOff x="1177025" y="1854192"/>
            <a:chExt cx="1734426" cy="2489382"/>
          </a:xfrm>
        </p:grpSpPr>
        <p:sp>
          <p:nvSpPr>
            <p:cNvPr id="122" name="왼쪽 대괄호 121">
              <a:extLst>
                <a:ext uri="{FF2B5EF4-FFF2-40B4-BE49-F238E27FC236}">
                  <a16:creationId xmlns:a16="http://schemas.microsoft.com/office/drawing/2014/main" id="{F5E1579E-652C-489A-8B63-166567B0170B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왼쪽 대괄호 122">
              <a:extLst>
                <a:ext uri="{FF2B5EF4-FFF2-40B4-BE49-F238E27FC236}">
                  <a16:creationId xmlns:a16="http://schemas.microsoft.com/office/drawing/2014/main" id="{4B3AFD54-E7A0-4C99-85B2-DDB38A6E875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124" name="직선 연결선 123">
              <a:extLst>
                <a:ext uri="{FF2B5EF4-FFF2-40B4-BE49-F238E27FC236}">
                  <a16:creationId xmlns:a16="http://schemas.microsoft.com/office/drawing/2014/main" id="{13AC6B87-80B5-4E65-894F-9C30904FCCB2}"/>
                </a:ext>
              </a:extLst>
            </p:cNvPr>
            <p:cNvCxnSpPr>
              <a:stCxn id="122" idx="2"/>
              <a:endCxn id="123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직선 연결선 124">
              <a:extLst>
                <a:ext uri="{FF2B5EF4-FFF2-40B4-BE49-F238E27FC236}">
                  <a16:creationId xmlns:a16="http://schemas.microsoft.com/office/drawing/2014/main" id="{C1729DD1-13CE-4038-B782-89A00EFFF2BD}"/>
                </a:ext>
              </a:extLst>
            </p:cNvPr>
            <p:cNvCxnSpPr>
              <a:cxnSpLocks/>
              <a:stCxn id="122" idx="0"/>
              <a:endCxn id="123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직선 연결선 125">
              <a:extLst>
                <a:ext uri="{FF2B5EF4-FFF2-40B4-BE49-F238E27FC236}">
                  <a16:creationId xmlns:a16="http://schemas.microsoft.com/office/drawing/2014/main" id="{6641509C-87FA-465D-BF82-A96AA81484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타원 126">
            <a:extLst>
              <a:ext uri="{FF2B5EF4-FFF2-40B4-BE49-F238E27FC236}">
                <a16:creationId xmlns:a16="http://schemas.microsoft.com/office/drawing/2014/main" id="{8938245F-3B17-42DE-AA54-36DAADBB7023}"/>
              </a:ext>
            </a:extLst>
          </p:cNvPr>
          <p:cNvSpPr/>
          <p:nvPr/>
        </p:nvSpPr>
        <p:spPr>
          <a:xfrm>
            <a:off x="6261666" y="3082732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73" name="사각형: 둥근 모서리 6">
            <a:extLst>
              <a:ext uri="{FF2B5EF4-FFF2-40B4-BE49-F238E27FC236}">
                <a16:creationId xmlns:a16="http://schemas.microsoft.com/office/drawing/2014/main" id="{5189466C-A91A-4133-A948-9D628F80D603}"/>
              </a:ext>
            </a:extLst>
          </p:cNvPr>
          <p:cNvSpPr/>
          <p:nvPr/>
        </p:nvSpPr>
        <p:spPr>
          <a:xfrm>
            <a:off x="276921" y="3014667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74" name="사각형: 둥근 모서리 5">
            <a:extLst>
              <a:ext uri="{FF2B5EF4-FFF2-40B4-BE49-F238E27FC236}">
                <a16:creationId xmlns:a16="http://schemas.microsoft.com/office/drawing/2014/main" id="{AE7ED505-BF74-487F-A413-492077F50E53}"/>
              </a:ext>
            </a:extLst>
          </p:cNvPr>
          <p:cNvSpPr/>
          <p:nvPr/>
        </p:nvSpPr>
        <p:spPr>
          <a:xfrm>
            <a:off x="328786" y="3107140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웹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3,211</a:t>
            </a: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499CBDAA-BBB0-4847-9AD7-D8B4F0F68B49}"/>
              </a:ext>
            </a:extLst>
          </p:cNvPr>
          <p:cNvSpPr/>
          <p:nvPr/>
        </p:nvSpPr>
        <p:spPr>
          <a:xfrm>
            <a:off x="328785" y="3082732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09D8547F-5D8C-4414-8F5C-3EAD85E813D9}"/>
              </a:ext>
            </a:extLst>
          </p:cNvPr>
          <p:cNvGrpSpPr/>
          <p:nvPr/>
        </p:nvGrpSpPr>
        <p:grpSpPr>
          <a:xfrm>
            <a:off x="524147" y="3250849"/>
            <a:ext cx="684112" cy="824559"/>
            <a:chOff x="783310" y="2456698"/>
            <a:chExt cx="753842" cy="750913"/>
          </a:xfrm>
        </p:grpSpPr>
        <p:sp>
          <p:nvSpPr>
            <p:cNvPr id="227" name="Freeform 50">
              <a:extLst>
                <a:ext uri="{FF2B5EF4-FFF2-40B4-BE49-F238E27FC236}">
                  <a16:creationId xmlns:a16="http://schemas.microsoft.com/office/drawing/2014/main" id="{9A865FBB-05D0-4CB3-87FE-784A6D36B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264" y="2675840"/>
              <a:ext cx="151936" cy="131485"/>
            </a:xfrm>
            <a:custGeom>
              <a:avLst/>
              <a:gdLst>
                <a:gd name="T0" fmla="*/ 0 w 30"/>
                <a:gd name="T1" fmla="*/ 26 h 26"/>
                <a:gd name="T2" fmla="*/ 2 w 30"/>
                <a:gd name="T3" fmla="*/ 0 h 26"/>
                <a:gd name="T4" fmla="*/ 29 w 30"/>
                <a:gd name="T5" fmla="*/ 0 h 26"/>
                <a:gd name="T6" fmla="*/ 30 w 30"/>
                <a:gd name="T7" fmla="*/ 26 h 26"/>
                <a:gd name="T8" fmla="*/ 0 w 3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6">
                  <a:moveTo>
                    <a:pt x="0" y="26"/>
                  </a:moveTo>
                  <a:cubicBezTo>
                    <a:pt x="0" y="17"/>
                    <a:pt x="1" y="8"/>
                    <a:pt x="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8"/>
                    <a:pt x="30" y="17"/>
                    <a:pt x="30" y="26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396151CD-0477-4A66-8388-CC1111FD67C6}"/>
                </a:ext>
              </a:extLst>
            </p:cNvPr>
            <p:cNvGrpSpPr/>
            <p:nvPr/>
          </p:nvGrpSpPr>
          <p:grpSpPr>
            <a:xfrm>
              <a:off x="783310" y="2456698"/>
              <a:ext cx="753842" cy="750913"/>
              <a:chOff x="750501" y="2424537"/>
              <a:chExt cx="753842" cy="750913"/>
            </a:xfrm>
            <a:solidFill>
              <a:schemeClr val="bg1"/>
            </a:solidFill>
          </p:grpSpPr>
          <p:sp>
            <p:nvSpPr>
              <p:cNvPr id="223" name="Freeform 46">
                <a:extLst>
                  <a:ext uri="{FF2B5EF4-FFF2-40B4-BE49-F238E27FC236}">
                    <a16:creationId xmlns:a16="http://schemas.microsoft.com/office/drawing/2014/main" id="{968C53DE-9A80-4D27-B292-235544D75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501" y="2824834"/>
                <a:ext cx="119797" cy="131485"/>
              </a:xfrm>
              <a:custGeom>
                <a:avLst/>
                <a:gdLst>
                  <a:gd name="T0" fmla="*/ 0 w 24"/>
                  <a:gd name="T1" fmla="*/ 0 h 26"/>
                  <a:gd name="T2" fmla="*/ 21 w 24"/>
                  <a:gd name="T3" fmla="*/ 0 h 26"/>
                  <a:gd name="T4" fmla="*/ 24 w 24"/>
                  <a:gd name="T5" fmla="*/ 26 h 26"/>
                  <a:gd name="T6" fmla="*/ 7 w 24"/>
                  <a:gd name="T7" fmla="*/ 26 h 26"/>
                  <a:gd name="T8" fmla="*/ 0 w 24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9"/>
                      <a:pt x="22" y="18"/>
                      <a:pt x="24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3" y="18"/>
                      <a:pt x="1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47">
                <a:extLst>
                  <a:ext uri="{FF2B5EF4-FFF2-40B4-BE49-F238E27FC236}">
                    <a16:creationId xmlns:a16="http://schemas.microsoft.com/office/drawing/2014/main" id="{39AD280A-A44D-4D7C-AFF6-072C864C1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501" y="2643679"/>
                <a:ext cx="119797" cy="131485"/>
              </a:xfrm>
              <a:custGeom>
                <a:avLst/>
                <a:gdLst>
                  <a:gd name="T0" fmla="*/ 7 w 24"/>
                  <a:gd name="T1" fmla="*/ 0 h 26"/>
                  <a:gd name="T2" fmla="*/ 24 w 24"/>
                  <a:gd name="T3" fmla="*/ 0 h 26"/>
                  <a:gd name="T4" fmla="*/ 21 w 24"/>
                  <a:gd name="T5" fmla="*/ 26 h 26"/>
                  <a:gd name="T6" fmla="*/ 0 w 24"/>
                  <a:gd name="T7" fmla="*/ 26 h 26"/>
                  <a:gd name="T8" fmla="*/ 7 w 24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2" y="8"/>
                      <a:pt x="21" y="17"/>
                      <a:pt x="21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17"/>
                      <a:pt x="3" y="8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48">
                <a:extLst>
                  <a:ext uri="{FF2B5EF4-FFF2-40B4-BE49-F238E27FC236}">
                    <a16:creationId xmlns:a16="http://schemas.microsoft.com/office/drawing/2014/main" id="{27985F10-94C8-463B-9E8C-DEE3F5D8B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625" y="2643679"/>
                <a:ext cx="122718" cy="131485"/>
              </a:xfrm>
              <a:custGeom>
                <a:avLst/>
                <a:gdLst>
                  <a:gd name="T0" fmla="*/ 24 w 24"/>
                  <a:gd name="T1" fmla="*/ 26 h 26"/>
                  <a:gd name="T2" fmla="*/ 4 w 24"/>
                  <a:gd name="T3" fmla="*/ 26 h 26"/>
                  <a:gd name="T4" fmla="*/ 0 w 24"/>
                  <a:gd name="T5" fmla="*/ 0 h 26"/>
                  <a:gd name="T6" fmla="*/ 18 w 24"/>
                  <a:gd name="T7" fmla="*/ 0 h 26"/>
                  <a:gd name="T8" fmla="*/ 24 w 2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24" y="26"/>
                    </a:moveTo>
                    <a:cubicBezTo>
                      <a:pt x="4" y="26"/>
                      <a:pt x="4" y="26"/>
                      <a:pt x="4" y="26"/>
                    </a:cubicBezTo>
                    <a:cubicBezTo>
                      <a:pt x="3" y="17"/>
                      <a:pt x="2" y="8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8"/>
                      <a:pt x="24" y="17"/>
                      <a:pt x="2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49">
                <a:extLst>
                  <a:ext uri="{FF2B5EF4-FFF2-40B4-BE49-F238E27FC236}">
                    <a16:creationId xmlns:a16="http://schemas.microsoft.com/office/drawing/2014/main" id="{FE9232CE-C9A1-458E-BBF7-3DFC0465A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374" y="2643679"/>
                <a:ext cx="116874" cy="131485"/>
              </a:xfrm>
              <a:custGeom>
                <a:avLst/>
                <a:gdLst>
                  <a:gd name="T0" fmla="*/ 23 w 23"/>
                  <a:gd name="T1" fmla="*/ 26 h 26"/>
                  <a:gd name="T2" fmla="*/ 1 w 23"/>
                  <a:gd name="T3" fmla="*/ 26 h 26"/>
                  <a:gd name="T4" fmla="*/ 0 w 23"/>
                  <a:gd name="T5" fmla="*/ 0 h 26"/>
                  <a:gd name="T6" fmla="*/ 19 w 23"/>
                  <a:gd name="T7" fmla="*/ 0 h 26"/>
                  <a:gd name="T8" fmla="*/ 23 w 23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6">
                    <a:moveTo>
                      <a:pt x="23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1" y="19"/>
                      <a:pt x="1" y="9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8"/>
                      <a:pt x="22" y="17"/>
                      <a:pt x="2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51">
                <a:extLst>
                  <a:ext uri="{FF2B5EF4-FFF2-40B4-BE49-F238E27FC236}">
                    <a16:creationId xmlns:a16="http://schemas.microsoft.com/office/drawing/2014/main" id="{F37E5343-CFE4-48AB-9432-17CE5CFC3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455" y="2824834"/>
                <a:ext cx="151936" cy="131485"/>
              </a:xfrm>
              <a:custGeom>
                <a:avLst/>
                <a:gdLst>
                  <a:gd name="T0" fmla="*/ 30 w 30"/>
                  <a:gd name="T1" fmla="*/ 0 h 26"/>
                  <a:gd name="T2" fmla="*/ 29 w 30"/>
                  <a:gd name="T3" fmla="*/ 26 h 26"/>
                  <a:gd name="T4" fmla="*/ 2 w 30"/>
                  <a:gd name="T5" fmla="*/ 26 h 26"/>
                  <a:gd name="T6" fmla="*/ 0 w 30"/>
                  <a:gd name="T7" fmla="*/ 0 h 26"/>
                  <a:gd name="T8" fmla="*/ 30 w 30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6">
                    <a:moveTo>
                      <a:pt x="30" y="0"/>
                    </a:moveTo>
                    <a:cubicBezTo>
                      <a:pt x="30" y="9"/>
                      <a:pt x="29" y="18"/>
                      <a:pt x="29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18"/>
                      <a:pt x="0" y="9"/>
                      <a:pt x="0" y="0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52">
                <a:extLst>
                  <a:ext uri="{FF2B5EF4-FFF2-40B4-BE49-F238E27FC236}">
                    <a16:creationId xmlns:a16="http://schemas.microsoft.com/office/drawing/2014/main" id="{19FD5A3F-1260-452F-8FD7-C3D5CD363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7547" y="2439149"/>
                <a:ext cx="125641" cy="160703"/>
              </a:xfrm>
              <a:custGeom>
                <a:avLst/>
                <a:gdLst>
                  <a:gd name="T0" fmla="*/ 8 w 25"/>
                  <a:gd name="T1" fmla="*/ 32 h 32"/>
                  <a:gd name="T2" fmla="*/ 0 w 25"/>
                  <a:gd name="T3" fmla="*/ 0 h 32"/>
                  <a:gd name="T4" fmla="*/ 25 w 25"/>
                  <a:gd name="T5" fmla="*/ 32 h 32"/>
                  <a:gd name="T6" fmla="*/ 8 w 25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2">
                    <a:moveTo>
                      <a:pt x="8" y="32"/>
                    </a:moveTo>
                    <a:cubicBezTo>
                      <a:pt x="6" y="20"/>
                      <a:pt x="3" y="8"/>
                      <a:pt x="0" y="0"/>
                    </a:cubicBezTo>
                    <a:cubicBezTo>
                      <a:pt x="10" y="5"/>
                      <a:pt x="19" y="17"/>
                      <a:pt x="25" y="32"/>
                    </a:cubicBezTo>
                    <a:lnTo>
                      <a:pt x="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53">
                <a:extLst>
                  <a:ext uri="{FF2B5EF4-FFF2-40B4-BE49-F238E27FC236}">
                    <a16:creationId xmlns:a16="http://schemas.microsoft.com/office/drawing/2014/main" id="{C2F350B1-1339-480D-AA97-5FBA0A09C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063" y="2424537"/>
                <a:ext cx="119797" cy="175312"/>
              </a:xfrm>
              <a:custGeom>
                <a:avLst/>
                <a:gdLst>
                  <a:gd name="T0" fmla="*/ 24 w 24"/>
                  <a:gd name="T1" fmla="*/ 35 h 35"/>
                  <a:gd name="T2" fmla="*/ 0 w 24"/>
                  <a:gd name="T3" fmla="*/ 35 h 35"/>
                  <a:gd name="T4" fmla="*/ 12 w 24"/>
                  <a:gd name="T5" fmla="*/ 0 h 35"/>
                  <a:gd name="T6" fmla="*/ 24 w 24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5">
                    <a:moveTo>
                      <a:pt x="24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3" y="12"/>
                      <a:pt x="9" y="0"/>
                      <a:pt x="12" y="0"/>
                    </a:cubicBezTo>
                    <a:cubicBezTo>
                      <a:pt x="15" y="0"/>
                      <a:pt x="21" y="12"/>
                      <a:pt x="24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54">
                <a:extLst>
                  <a:ext uri="{FF2B5EF4-FFF2-40B4-BE49-F238E27FC236}">
                    <a16:creationId xmlns:a16="http://schemas.microsoft.com/office/drawing/2014/main" id="{ACFC874E-1B47-4831-AC94-E7A197FA4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501" y="2439145"/>
                <a:ext cx="122718" cy="160703"/>
              </a:xfrm>
              <a:custGeom>
                <a:avLst/>
                <a:gdLst>
                  <a:gd name="T0" fmla="*/ 25 w 25"/>
                  <a:gd name="T1" fmla="*/ 0 h 32"/>
                  <a:gd name="T2" fmla="*/ 17 w 25"/>
                  <a:gd name="T3" fmla="*/ 32 h 32"/>
                  <a:gd name="T4" fmla="*/ 0 w 25"/>
                  <a:gd name="T5" fmla="*/ 32 h 32"/>
                  <a:gd name="T6" fmla="*/ 25 w 25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2">
                    <a:moveTo>
                      <a:pt x="25" y="0"/>
                    </a:moveTo>
                    <a:cubicBezTo>
                      <a:pt x="21" y="8"/>
                      <a:pt x="19" y="20"/>
                      <a:pt x="1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5" y="17"/>
                      <a:pt x="14" y="5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55">
                <a:extLst>
                  <a:ext uri="{FF2B5EF4-FFF2-40B4-BE49-F238E27FC236}">
                    <a16:creationId xmlns:a16="http://schemas.microsoft.com/office/drawing/2014/main" id="{AAD8B9BA-2F9E-4F1D-AC64-37A702EED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2439" y="2643675"/>
                <a:ext cx="113953" cy="131485"/>
              </a:xfrm>
              <a:custGeom>
                <a:avLst/>
                <a:gdLst>
                  <a:gd name="T0" fmla="*/ 23 w 23"/>
                  <a:gd name="T1" fmla="*/ 0 h 26"/>
                  <a:gd name="T2" fmla="*/ 21 w 23"/>
                  <a:gd name="T3" fmla="*/ 26 h 26"/>
                  <a:gd name="T4" fmla="*/ 0 w 23"/>
                  <a:gd name="T5" fmla="*/ 26 h 26"/>
                  <a:gd name="T6" fmla="*/ 4 w 23"/>
                  <a:gd name="T7" fmla="*/ 0 h 26"/>
                  <a:gd name="T8" fmla="*/ 23 w 2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6">
                    <a:moveTo>
                      <a:pt x="23" y="0"/>
                    </a:moveTo>
                    <a:cubicBezTo>
                      <a:pt x="22" y="9"/>
                      <a:pt x="21" y="19"/>
                      <a:pt x="21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7"/>
                      <a:pt x="1" y="8"/>
                      <a:pt x="4" y="0"/>
                    </a:cubicBez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56">
                <a:extLst>
                  <a:ext uri="{FF2B5EF4-FFF2-40B4-BE49-F238E27FC236}">
                    <a16:creationId xmlns:a16="http://schemas.microsoft.com/office/drawing/2014/main" id="{869EAFFE-1579-49FB-8C50-EE36F7F38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2439" y="2824828"/>
                <a:ext cx="113953" cy="131485"/>
              </a:xfrm>
              <a:custGeom>
                <a:avLst/>
                <a:gdLst>
                  <a:gd name="T0" fmla="*/ 0 w 23"/>
                  <a:gd name="T1" fmla="*/ 0 h 26"/>
                  <a:gd name="T2" fmla="*/ 21 w 23"/>
                  <a:gd name="T3" fmla="*/ 0 h 26"/>
                  <a:gd name="T4" fmla="*/ 23 w 23"/>
                  <a:gd name="T5" fmla="*/ 26 h 26"/>
                  <a:gd name="T6" fmla="*/ 4 w 23"/>
                  <a:gd name="T7" fmla="*/ 26 h 26"/>
                  <a:gd name="T8" fmla="*/ 0 w 2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6">
                    <a:moveTo>
                      <a:pt x="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7"/>
                      <a:pt x="22" y="17"/>
                      <a:pt x="23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1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57">
                <a:extLst>
                  <a:ext uri="{FF2B5EF4-FFF2-40B4-BE49-F238E27FC236}">
                    <a16:creationId xmlns:a16="http://schemas.microsoft.com/office/drawing/2014/main" id="{BEB007AF-D8E7-4B59-894A-07ACD361A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501" y="3000140"/>
                <a:ext cx="122718" cy="160703"/>
              </a:xfrm>
              <a:custGeom>
                <a:avLst/>
                <a:gdLst>
                  <a:gd name="T0" fmla="*/ 17 w 25"/>
                  <a:gd name="T1" fmla="*/ 0 h 32"/>
                  <a:gd name="T2" fmla="*/ 25 w 25"/>
                  <a:gd name="T3" fmla="*/ 32 h 32"/>
                  <a:gd name="T4" fmla="*/ 0 w 25"/>
                  <a:gd name="T5" fmla="*/ 0 h 32"/>
                  <a:gd name="T6" fmla="*/ 17 w 25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2">
                    <a:moveTo>
                      <a:pt x="17" y="0"/>
                    </a:moveTo>
                    <a:cubicBezTo>
                      <a:pt x="19" y="12"/>
                      <a:pt x="21" y="24"/>
                      <a:pt x="25" y="32"/>
                    </a:cubicBezTo>
                    <a:cubicBezTo>
                      <a:pt x="14" y="27"/>
                      <a:pt x="5" y="15"/>
                      <a:pt x="0" y="0"/>
                    </a:cubicBez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58">
                <a:extLst>
                  <a:ext uri="{FF2B5EF4-FFF2-40B4-BE49-F238E27FC236}">
                    <a16:creationId xmlns:a16="http://schemas.microsoft.com/office/drawing/2014/main" id="{917CC9F1-322C-45C0-942A-9E805488E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063" y="3000138"/>
                <a:ext cx="119797" cy="175312"/>
              </a:xfrm>
              <a:custGeom>
                <a:avLst/>
                <a:gdLst>
                  <a:gd name="T0" fmla="*/ 0 w 24"/>
                  <a:gd name="T1" fmla="*/ 0 h 35"/>
                  <a:gd name="T2" fmla="*/ 24 w 24"/>
                  <a:gd name="T3" fmla="*/ 0 h 35"/>
                  <a:gd name="T4" fmla="*/ 12 w 24"/>
                  <a:gd name="T5" fmla="*/ 35 h 35"/>
                  <a:gd name="T6" fmla="*/ 0 w 24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5">
                    <a:moveTo>
                      <a:pt x="0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1" y="23"/>
                      <a:pt x="15" y="35"/>
                      <a:pt x="12" y="35"/>
                    </a:cubicBezTo>
                    <a:cubicBezTo>
                      <a:pt x="9" y="35"/>
                      <a:pt x="3" y="2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59">
                <a:extLst>
                  <a:ext uri="{FF2B5EF4-FFF2-40B4-BE49-F238E27FC236}">
                    <a16:creationId xmlns:a16="http://schemas.microsoft.com/office/drawing/2014/main" id="{C3AF73AC-F0AC-4F4F-AD09-7C5429904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7547" y="3000138"/>
                <a:ext cx="125641" cy="160703"/>
              </a:xfrm>
              <a:custGeom>
                <a:avLst/>
                <a:gdLst>
                  <a:gd name="T0" fmla="*/ 0 w 25"/>
                  <a:gd name="T1" fmla="*/ 32 h 32"/>
                  <a:gd name="T2" fmla="*/ 8 w 25"/>
                  <a:gd name="T3" fmla="*/ 0 h 32"/>
                  <a:gd name="T4" fmla="*/ 25 w 25"/>
                  <a:gd name="T5" fmla="*/ 0 h 32"/>
                  <a:gd name="T6" fmla="*/ 0 w 25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2">
                    <a:moveTo>
                      <a:pt x="0" y="32"/>
                    </a:moveTo>
                    <a:cubicBezTo>
                      <a:pt x="3" y="24"/>
                      <a:pt x="6" y="12"/>
                      <a:pt x="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9" y="15"/>
                      <a:pt x="10" y="27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60">
                <a:extLst>
                  <a:ext uri="{FF2B5EF4-FFF2-40B4-BE49-F238E27FC236}">
                    <a16:creationId xmlns:a16="http://schemas.microsoft.com/office/drawing/2014/main" id="{0A5A94A3-177F-4886-94E1-DA5E73681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374" y="2824827"/>
                <a:ext cx="116874" cy="131485"/>
              </a:xfrm>
              <a:custGeom>
                <a:avLst/>
                <a:gdLst>
                  <a:gd name="T0" fmla="*/ 0 w 23"/>
                  <a:gd name="T1" fmla="*/ 26 h 26"/>
                  <a:gd name="T2" fmla="*/ 1 w 23"/>
                  <a:gd name="T3" fmla="*/ 0 h 26"/>
                  <a:gd name="T4" fmla="*/ 23 w 23"/>
                  <a:gd name="T5" fmla="*/ 0 h 26"/>
                  <a:gd name="T6" fmla="*/ 19 w 23"/>
                  <a:gd name="T7" fmla="*/ 26 h 26"/>
                  <a:gd name="T8" fmla="*/ 0 w 23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6">
                    <a:moveTo>
                      <a:pt x="0" y="26"/>
                    </a:moveTo>
                    <a:cubicBezTo>
                      <a:pt x="1" y="17"/>
                      <a:pt x="1" y="7"/>
                      <a:pt x="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9"/>
                      <a:pt x="21" y="18"/>
                      <a:pt x="19" y="26"/>
                    </a:cubicBezTo>
                    <a:lnTo>
                      <a:pt x="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61">
                <a:extLst>
                  <a:ext uri="{FF2B5EF4-FFF2-40B4-BE49-F238E27FC236}">
                    <a16:creationId xmlns:a16="http://schemas.microsoft.com/office/drawing/2014/main" id="{A1B616FF-252D-4C8D-A608-AD89CCEBA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623" y="2824827"/>
                <a:ext cx="122718" cy="131485"/>
              </a:xfrm>
              <a:custGeom>
                <a:avLst/>
                <a:gdLst>
                  <a:gd name="T0" fmla="*/ 4 w 24"/>
                  <a:gd name="T1" fmla="*/ 0 h 26"/>
                  <a:gd name="T2" fmla="*/ 24 w 24"/>
                  <a:gd name="T3" fmla="*/ 0 h 26"/>
                  <a:gd name="T4" fmla="*/ 18 w 24"/>
                  <a:gd name="T5" fmla="*/ 26 h 26"/>
                  <a:gd name="T6" fmla="*/ 0 w 24"/>
                  <a:gd name="T7" fmla="*/ 26 h 26"/>
                  <a:gd name="T8" fmla="*/ 4 w 24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9"/>
                      <a:pt x="21" y="18"/>
                      <a:pt x="18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" y="18"/>
                      <a:pt x="3" y="9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62">
                <a:extLst>
                  <a:ext uri="{FF2B5EF4-FFF2-40B4-BE49-F238E27FC236}">
                    <a16:creationId xmlns:a16="http://schemas.microsoft.com/office/drawing/2014/main" id="{DE97414A-6FF4-4F15-A759-02DC84B7F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1045" y="2459595"/>
                <a:ext cx="157780" cy="140249"/>
              </a:xfrm>
              <a:custGeom>
                <a:avLst/>
                <a:gdLst>
                  <a:gd name="T0" fmla="*/ 31 w 31"/>
                  <a:gd name="T1" fmla="*/ 28 h 28"/>
                  <a:gd name="T2" fmla="*/ 15 w 31"/>
                  <a:gd name="T3" fmla="*/ 28 h 28"/>
                  <a:gd name="T4" fmla="*/ 0 w 31"/>
                  <a:gd name="T5" fmla="*/ 0 h 28"/>
                  <a:gd name="T6" fmla="*/ 31 w 31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8">
                    <a:moveTo>
                      <a:pt x="31" y="28"/>
                    </a:moveTo>
                    <a:cubicBezTo>
                      <a:pt x="15" y="28"/>
                      <a:pt x="15" y="28"/>
                      <a:pt x="15" y="28"/>
                    </a:cubicBezTo>
                    <a:cubicBezTo>
                      <a:pt x="11" y="17"/>
                      <a:pt x="6" y="7"/>
                      <a:pt x="0" y="0"/>
                    </a:cubicBezTo>
                    <a:cubicBezTo>
                      <a:pt x="12" y="6"/>
                      <a:pt x="23" y="16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63">
                <a:extLst>
                  <a:ext uri="{FF2B5EF4-FFF2-40B4-BE49-F238E27FC236}">
                    <a16:creationId xmlns:a16="http://schemas.microsoft.com/office/drawing/2014/main" id="{B3CFDACF-2C25-42CF-A11F-73E596130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861" y="2459593"/>
                <a:ext cx="154859" cy="140249"/>
              </a:xfrm>
              <a:custGeom>
                <a:avLst/>
                <a:gdLst>
                  <a:gd name="T0" fmla="*/ 31 w 31"/>
                  <a:gd name="T1" fmla="*/ 0 h 28"/>
                  <a:gd name="T2" fmla="*/ 15 w 31"/>
                  <a:gd name="T3" fmla="*/ 28 h 28"/>
                  <a:gd name="T4" fmla="*/ 0 w 31"/>
                  <a:gd name="T5" fmla="*/ 28 h 28"/>
                  <a:gd name="T6" fmla="*/ 31 w 31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8">
                    <a:moveTo>
                      <a:pt x="31" y="0"/>
                    </a:moveTo>
                    <a:cubicBezTo>
                      <a:pt x="24" y="7"/>
                      <a:pt x="19" y="17"/>
                      <a:pt x="15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7" y="16"/>
                      <a:pt x="18" y="6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64">
                <a:extLst>
                  <a:ext uri="{FF2B5EF4-FFF2-40B4-BE49-F238E27FC236}">
                    <a16:creationId xmlns:a16="http://schemas.microsoft.com/office/drawing/2014/main" id="{B659A51B-F094-48BB-8B56-3AE18C07C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863" y="3000151"/>
                <a:ext cx="154859" cy="140249"/>
              </a:xfrm>
              <a:custGeom>
                <a:avLst/>
                <a:gdLst>
                  <a:gd name="T0" fmla="*/ 0 w 31"/>
                  <a:gd name="T1" fmla="*/ 0 h 28"/>
                  <a:gd name="T2" fmla="*/ 15 w 31"/>
                  <a:gd name="T3" fmla="*/ 0 h 28"/>
                  <a:gd name="T4" fmla="*/ 31 w 31"/>
                  <a:gd name="T5" fmla="*/ 28 h 28"/>
                  <a:gd name="T6" fmla="*/ 0 w 31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8">
                    <a:moveTo>
                      <a:pt x="0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9" y="11"/>
                      <a:pt x="24" y="21"/>
                      <a:pt x="31" y="28"/>
                    </a:cubicBezTo>
                    <a:cubicBezTo>
                      <a:pt x="18" y="22"/>
                      <a:pt x="7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65">
                <a:extLst>
                  <a:ext uri="{FF2B5EF4-FFF2-40B4-BE49-F238E27FC236}">
                    <a16:creationId xmlns:a16="http://schemas.microsoft.com/office/drawing/2014/main" id="{B2744C38-B5A1-404B-9E97-2BDDDEC75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1037" y="3000145"/>
                <a:ext cx="157780" cy="140249"/>
              </a:xfrm>
              <a:custGeom>
                <a:avLst/>
                <a:gdLst>
                  <a:gd name="T0" fmla="*/ 0 w 31"/>
                  <a:gd name="T1" fmla="*/ 28 h 28"/>
                  <a:gd name="T2" fmla="*/ 15 w 31"/>
                  <a:gd name="T3" fmla="*/ 0 h 28"/>
                  <a:gd name="T4" fmla="*/ 31 w 31"/>
                  <a:gd name="T5" fmla="*/ 0 h 28"/>
                  <a:gd name="T6" fmla="*/ 0 w 31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8">
                    <a:moveTo>
                      <a:pt x="0" y="28"/>
                    </a:moveTo>
                    <a:cubicBezTo>
                      <a:pt x="6" y="21"/>
                      <a:pt x="11" y="11"/>
                      <a:pt x="1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" y="12"/>
                      <a:pt x="12" y="22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7C035C0A-5B34-491E-9101-9BF8004B2A87}"/>
              </a:ext>
            </a:extLst>
          </p:cNvPr>
          <p:cNvGrpSpPr/>
          <p:nvPr/>
        </p:nvGrpSpPr>
        <p:grpSpPr>
          <a:xfrm>
            <a:off x="7971274" y="3384143"/>
            <a:ext cx="586113" cy="616289"/>
            <a:chOff x="2871498" y="2548921"/>
            <a:chExt cx="645855" cy="561245"/>
          </a:xfrm>
          <a:solidFill>
            <a:schemeClr val="bg1"/>
          </a:solidFill>
        </p:grpSpPr>
        <p:sp>
          <p:nvSpPr>
            <p:cNvPr id="244" name="Freeform 34">
              <a:extLst>
                <a:ext uri="{FF2B5EF4-FFF2-40B4-BE49-F238E27FC236}">
                  <a16:creationId xmlns:a16="http://schemas.microsoft.com/office/drawing/2014/main" id="{818470F0-0F8D-4A08-BF11-77F18CD678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1498" y="2548921"/>
              <a:ext cx="279212" cy="282033"/>
            </a:xfrm>
            <a:custGeom>
              <a:avLst/>
              <a:gdLst>
                <a:gd name="T0" fmla="*/ 5 w 42"/>
                <a:gd name="T1" fmla="*/ 10 h 42"/>
                <a:gd name="T2" fmla="*/ 6 w 42"/>
                <a:gd name="T3" fmla="*/ 14 h 42"/>
                <a:gd name="T4" fmla="*/ 3 w 42"/>
                <a:gd name="T5" fmla="*/ 14 h 42"/>
                <a:gd name="T6" fmla="*/ 1 w 42"/>
                <a:gd name="T7" fmla="*/ 17 h 42"/>
                <a:gd name="T8" fmla="*/ 2 w 42"/>
                <a:gd name="T9" fmla="*/ 20 h 42"/>
                <a:gd name="T10" fmla="*/ 4 w 42"/>
                <a:gd name="T11" fmla="*/ 23 h 42"/>
                <a:gd name="T12" fmla="*/ 2 w 42"/>
                <a:gd name="T13" fmla="*/ 24 h 42"/>
                <a:gd name="T14" fmla="*/ 1 w 42"/>
                <a:gd name="T15" fmla="*/ 28 h 42"/>
                <a:gd name="T16" fmla="*/ 4 w 42"/>
                <a:gd name="T17" fmla="*/ 30 h 42"/>
                <a:gd name="T18" fmla="*/ 7 w 42"/>
                <a:gd name="T19" fmla="*/ 30 h 42"/>
                <a:gd name="T20" fmla="*/ 6 w 42"/>
                <a:gd name="T21" fmla="*/ 33 h 42"/>
                <a:gd name="T22" fmla="*/ 7 w 42"/>
                <a:gd name="T23" fmla="*/ 37 h 42"/>
                <a:gd name="T24" fmla="*/ 11 w 42"/>
                <a:gd name="T25" fmla="*/ 37 h 42"/>
                <a:gd name="T26" fmla="*/ 14 w 42"/>
                <a:gd name="T27" fmla="*/ 37 h 42"/>
                <a:gd name="T28" fmla="*/ 15 w 42"/>
                <a:gd name="T29" fmla="*/ 39 h 42"/>
                <a:gd name="T30" fmla="*/ 17 w 42"/>
                <a:gd name="T31" fmla="*/ 42 h 42"/>
                <a:gd name="T32" fmla="*/ 20 w 42"/>
                <a:gd name="T33" fmla="*/ 40 h 42"/>
                <a:gd name="T34" fmla="*/ 23 w 42"/>
                <a:gd name="T35" fmla="*/ 38 h 42"/>
                <a:gd name="T36" fmla="*/ 25 w 42"/>
                <a:gd name="T37" fmla="*/ 40 h 42"/>
                <a:gd name="T38" fmla="*/ 28 w 42"/>
                <a:gd name="T39" fmla="*/ 41 h 42"/>
                <a:gd name="T40" fmla="*/ 30 w 42"/>
                <a:gd name="T41" fmla="*/ 38 h 42"/>
                <a:gd name="T42" fmla="*/ 31 w 42"/>
                <a:gd name="T43" fmla="*/ 35 h 42"/>
                <a:gd name="T44" fmla="*/ 34 w 42"/>
                <a:gd name="T45" fmla="*/ 36 h 42"/>
                <a:gd name="T46" fmla="*/ 37 w 42"/>
                <a:gd name="T47" fmla="*/ 35 h 42"/>
                <a:gd name="T48" fmla="*/ 38 w 42"/>
                <a:gd name="T49" fmla="*/ 32 h 42"/>
                <a:gd name="T50" fmla="*/ 37 w 42"/>
                <a:gd name="T51" fmla="*/ 28 h 42"/>
                <a:gd name="T52" fmla="*/ 40 w 42"/>
                <a:gd name="T53" fmla="*/ 28 h 42"/>
                <a:gd name="T54" fmla="*/ 42 w 42"/>
                <a:gd name="T55" fmla="*/ 26 h 42"/>
                <a:gd name="T56" fmla="*/ 41 w 42"/>
                <a:gd name="T57" fmla="*/ 22 h 42"/>
                <a:gd name="T58" fmla="*/ 39 w 42"/>
                <a:gd name="T59" fmla="*/ 20 h 42"/>
                <a:gd name="T60" fmla="*/ 41 w 42"/>
                <a:gd name="T61" fmla="*/ 18 h 42"/>
                <a:gd name="T62" fmla="*/ 42 w 42"/>
                <a:gd name="T63" fmla="*/ 15 h 42"/>
                <a:gd name="T64" fmla="*/ 39 w 42"/>
                <a:gd name="T65" fmla="*/ 13 h 42"/>
                <a:gd name="T66" fmla="*/ 36 w 42"/>
                <a:gd name="T67" fmla="*/ 11 h 42"/>
                <a:gd name="T68" fmla="*/ 36 w 42"/>
                <a:gd name="T69" fmla="*/ 9 h 42"/>
                <a:gd name="T70" fmla="*/ 36 w 42"/>
                <a:gd name="T71" fmla="*/ 5 h 42"/>
                <a:gd name="T72" fmla="*/ 32 w 42"/>
                <a:gd name="T73" fmla="*/ 5 h 42"/>
                <a:gd name="T74" fmla="*/ 29 w 42"/>
                <a:gd name="T75" fmla="*/ 5 h 42"/>
                <a:gd name="T76" fmla="*/ 28 w 42"/>
                <a:gd name="T77" fmla="*/ 3 h 42"/>
                <a:gd name="T78" fmla="*/ 26 w 42"/>
                <a:gd name="T79" fmla="*/ 0 h 42"/>
                <a:gd name="T80" fmla="*/ 23 w 42"/>
                <a:gd name="T81" fmla="*/ 2 h 42"/>
                <a:gd name="T82" fmla="*/ 20 w 42"/>
                <a:gd name="T83" fmla="*/ 4 h 42"/>
                <a:gd name="T84" fmla="*/ 18 w 42"/>
                <a:gd name="T85" fmla="*/ 2 h 42"/>
                <a:gd name="T86" fmla="*/ 15 w 42"/>
                <a:gd name="T87" fmla="*/ 1 h 42"/>
                <a:gd name="T88" fmla="*/ 13 w 42"/>
                <a:gd name="T89" fmla="*/ 4 h 42"/>
                <a:gd name="T90" fmla="*/ 12 w 42"/>
                <a:gd name="T91" fmla="*/ 7 h 42"/>
                <a:gd name="T92" fmla="*/ 9 w 42"/>
                <a:gd name="T93" fmla="*/ 6 h 42"/>
                <a:gd name="T94" fmla="*/ 6 w 42"/>
                <a:gd name="T95" fmla="*/ 7 h 42"/>
                <a:gd name="T96" fmla="*/ 5 w 42"/>
                <a:gd name="T97" fmla="*/ 10 h 42"/>
                <a:gd name="T98" fmla="*/ 18 w 42"/>
                <a:gd name="T99" fmla="*/ 9 h 42"/>
                <a:gd name="T100" fmla="*/ 33 w 42"/>
                <a:gd name="T101" fmla="*/ 17 h 42"/>
                <a:gd name="T102" fmla="*/ 25 w 42"/>
                <a:gd name="T103" fmla="*/ 33 h 42"/>
                <a:gd name="T104" fmla="*/ 10 w 42"/>
                <a:gd name="T105" fmla="*/ 25 h 42"/>
                <a:gd name="T106" fmla="*/ 18 w 42"/>
                <a:gd name="T107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42">
                  <a:moveTo>
                    <a:pt x="5" y="10"/>
                  </a:moveTo>
                  <a:cubicBezTo>
                    <a:pt x="6" y="11"/>
                    <a:pt x="6" y="13"/>
                    <a:pt x="6" y="14"/>
                  </a:cubicBezTo>
                  <a:cubicBezTo>
                    <a:pt x="5" y="14"/>
                    <a:pt x="4" y="15"/>
                    <a:pt x="3" y="14"/>
                  </a:cubicBezTo>
                  <a:cubicBezTo>
                    <a:pt x="2" y="14"/>
                    <a:pt x="1" y="15"/>
                    <a:pt x="1" y="17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3" y="20"/>
                    <a:pt x="4" y="22"/>
                    <a:pt x="4" y="23"/>
                  </a:cubicBezTo>
                  <a:cubicBezTo>
                    <a:pt x="4" y="23"/>
                    <a:pt x="3" y="24"/>
                    <a:pt x="2" y="24"/>
                  </a:cubicBezTo>
                  <a:cubicBezTo>
                    <a:pt x="1" y="25"/>
                    <a:pt x="1" y="26"/>
                    <a:pt x="1" y="28"/>
                  </a:cubicBezTo>
                  <a:cubicBezTo>
                    <a:pt x="2" y="29"/>
                    <a:pt x="3" y="30"/>
                    <a:pt x="4" y="30"/>
                  </a:cubicBezTo>
                  <a:cubicBezTo>
                    <a:pt x="5" y="29"/>
                    <a:pt x="6" y="29"/>
                    <a:pt x="7" y="30"/>
                  </a:cubicBezTo>
                  <a:cubicBezTo>
                    <a:pt x="7" y="31"/>
                    <a:pt x="7" y="33"/>
                    <a:pt x="6" y="33"/>
                  </a:cubicBezTo>
                  <a:cubicBezTo>
                    <a:pt x="6" y="34"/>
                    <a:pt x="6" y="36"/>
                    <a:pt x="7" y="37"/>
                  </a:cubicBezTo>
                  <a:cubicBezTo>
                    <a:pt x="8" y="38"/>
                    <a:pt x="10" y="38"/>
                    <a:pt x="11" y="37"/>
                  </a:cubicBezTo>
                  <a:cubicBezTo>
                    <a:pt x="11" y="36"/>
                    <a:pt x="13" y="37"/>
                    <a:pt x="14" y="37"/>
                  </a:cubicBezTo>
                  <a:cubicBezTo>
                    <a:pt x="15" y="37"/>
                    <a:pt x="15" y="38"/>
                    <a:pt x="15" y="39"/>
                  </a:cubicBezTo>
                  <a:cubicBezTo>
                    <a:pt x="14" y="40"/>
                    <a:pt x="15" y="42"/>
                    <a:pt x="17" y="42"/>
                  </a:cubicBezTo>
                  <a:cubicBezTo>
                    <a:pt x="18" y="42"/>
                    <a:pt x="20" y="42"/>
                    <a:pt x="20" y="40"/>
                  </a:cubicBezTo>
                  <a:cubicBezTo>
                    <a:pt x="20" y="39"/>
                    <a:pt x="22" y="38"/>
                    <a:pt x="23" y="38"/>
                  </a:cubicBezTo>
                  <a:cubicBezTo>
                    <a:pt x="23" y="38"/>
                    <a:pt x="24" y="39"/>
                    <a:pt x="25" y="40"/>
                  </a:cubicBezTo>
                  <a:cubicBezTo>
                    <a:pt x="25" y="41"/>
                    <a:pt x="26" y="42"/>
                    <a:pt x="28" y="41"/>
                  </a:cubicBezTo>
                  <a:cubicBezTo>
                    <a:pt x="29" y="41"/>
                    <a:pt x="30" y="40"/>
                    <a:pt x="30" y="38"/>
                  </a:cubicBezTo>
                  <a:cubicBezTo>
                    <a:pt x="30" y="37"/>
                    <a:pt x="31" y="36"/>
                    <a:pt x="31" y="35"/>
                  </a:cubicBezTo>
                  <a:cubicBezTo>
                    <a:pt x="32" y="35"/>
                    <a:pt x="33" y="35"/>
                    <a:pt x="34" y="36"/>
                  </a:cubicBezTo>
                  <a:cubicBezTo>
                    <a:pt x="35" y="37"/>
                    <a:pt x="36" y="36"/>
                    <a:pt x="37" y="35"/>
                  </a:cubicBezTo>
                  <a:cubicBezTo>
                    <a:pt x="38" y="34"/>
                    <a:pt x="38" y="33"/>
                    <a:pt x="38" y="32"/>
                  </a:cubicBezTo>
                  <a:cubicBezTo>
                    <a:pt x="37" y="31"/>
                    <a:pt x="37" y="29"/>
                    <a:pt x="37" y="28"/>
                  </a:cubicBezTo>
                  <a:cubicBezTo>
                    <a:pt x="37" y="28"/>
                    <a:pt x="39" y="28"/>
                    <a:pt x="40" y="28"/>
                  </a:cubicBezTo>
                  <a:cubicBezTo>
                    <a:pt x="41" y="28"/>
                    <a:pt x="42" y="27"/>
                    <a:pt x="42" y="26"/>
                  </a:cubicBezTo>
                  <a:cubicBezTo>
                    <a:pt x="42" y="24"/>
                    <a:pt x="42" y="23"/>
                    <a:pt x="41" y="22"/>
                  </a:cubicBezTo>
                  <a:cubicBezTo>
                    <a:pt x="40" y="22"/>
                    <a:pt x="39" y="20"/>
                    <a:pt x="39" y="20"/>
                  </a:cubicBezTo>
                  <a:cubicBezTo>
                    <a:pt x="39" y="19"/>
                    <a:pt x="39" y="18"/>
                    <a:pt x="41" y="18"/>
                  </a:cubicBezTo>
                  <a:cubicBezTo>
                    <a:pt x="42" y="18"/>
                    <a:pt x="42" y="16"/>
                    <a:pt x="42" y="15"/>
                  </a:cubicBezTo>
                  <a:cubicBezTo>
                    <a:pt x="41" y="13"/>
                    <a:pt x="40" y="12"/>
                    <a:pt x="39" y="13"/>
                  </a:cubicBezTo>
                  <a:cubicBezTo>
                    <a:pt x="38" y="13"/>
                    <a:pt x="36" y="12"/>
                    <a:pt x="36" y="11"/>
                  </a:cubicBezTo>
                  <a:cubicBezTo>
                    <a:pt x="35" y="11"/>
                    <a:pt x="36" y="10"/>
                    <a:pt x="36" y="9"/>
                  </a:cubicBezTo>
                  <a:cubicBezTo>
                    <a:pt x="37" y="8"/>
                    <a:pt x="37" y="6"/>
                    <a:pt x="36" y="5"/>
                  </a:cubicBezTo>
                  <a:cubicBezTo>
                    <a:pt x="35" y="4"/>
                    <a:pt x="33" y="4"/>
                    <a:pt x="32" y="5"/>
                  </a:cubicBezTo>
                  <a:cubicBezTo>
                    <a:pt x="31" y="6"/>
                    <a:pt x="29" y="6"/>
                    <a:pt x="29" y="5"/>
                  </a:cubicBezTo>
                  <a:cubicBezTo>
                    <a:pt x="28" y="5"/>
                    <a:pt x="28" y="4"/>
                    <a:pt x="28" y="3"/>
                  </a:cubicBezTo>
                  <a:cubicBezTo>
                    <a:pt x="28" y="2"/>
                    <a:pt x="27" y="1"/>
                    <a:pt x="26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3"/>
                    <a:pt x="21" y="4"/>
                    <a:pt x="20" y="4"/>
                  </a:cubicBezTo>
                  <a:cubicBezTo>
                    <a:pt x="19" y="4"/>
                    <a:pt x="19" y="3"/>
                    <a:pt x="18" y="2"/>
                  </a:cubicBezTo>
                  <a:cubicBezTo>
                    <a:pt x="18" y="1"/>
                    <a:pt x="16" y="0"/>
                    <a:pt x="15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5"/>
                    <a:pt x="12" y="6"/>
                    <a:pt x="12" y="7"/>
                  </a:cubicBezTo>
                  <a:cubicBezTo>
                    <a:pt x="11" y="7"/>
                    <a:pt x="10" y="7"/>
                    <a:pt x="9" y="6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5" y="8"/>
                    <a:pt x="4" y="10"/>
                    <a:pt x="5" y="10"/>
                  </a:cubicBezTo>
                  <a:close/>
                  <a:moveTo>
                    <a:pt x="18" y="9"/>
                  </a:moveTo>
                  <a:cubicBezTo>
                    <a:pt x="24" y="7"/>
                    <a:pt x="31" y="11"/>
                    <a:pt x="33" y="17"/>
                  </a:cubicBezTo>
                  <a:cubicBezTo>
                    <a:pt x="35" y="24"/>
                    <a:pt x="32" y="31"/>
                    <a:pt x="25" y="33"/>
                  </a:cubicBezTo>
                  <a:cubicBezTo>
                    <a:pt x="19" y="35"/>
                    <a:pt x="12" y="31"/>
                    <a:pt x="10" y="25"/>
                  </a:cubicBezTo>
                  <a:cubicBezTo>
                    <a:pt x="8" y="18"/>
                    <a:pt x="11" y="12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33">
              <a:extLst>
                <a:ext uri="{FF2B5EF4-FFF2-40B4-BE49-F238E27FC236}">
                  <a16:creationId xmlns:a16="http://schemas.microsoft.com/office/drawing/2014/main" id="{C78F724D-418B-4EFC-BB90-E4CAB7EEA7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83023" y="2675836"/>
              <a:ext cx="434330" cy="434330"/>
            </a:xfrm>
            <a:custGeom>
              <a:avLst/>
              <a:gdLst>
                <a:gd name="T0" fmla="*/ 7 w 65"/>
                <a:gd name="T1" fmla="*/ 16 h 65"/>
                <a:gd name="T2" fmla="*/ 8 w 65"/>
                <a:gd name="T3" fmla="*/ 21 h 65"/>
                <a:gd name="T4" fmla="*/ 4 w 65"/>
                <a:gd name="T5" fmla="*/ 22 h 65"/>
                <a:gd name="T6" fmla="*/ 0 w 65"/>
                <a:gd name="T7" fmla="*/ 26 h 65"/>
                <a:gd name="T8" fmla="*/ 2 w 65"/>
                <a:gd name="T9" fmla="*/ 31 h 65"/>
                <a:gd name="T10" fmla="*/ 5 w 65"/>
                <a:gd name="T11" fmla="*/ 35 h 65"/>
                <a:gd name="T12" fmla="*/ 3 w 65"/>
                <a:gd name="T13" fmla="*/ 38 h 65"/>
                <a:gd name="T14" fmla="*/ 1 w 65"/>
                <a:gd name="T15" fmla="*/ 43 h 65"/>
                <a:gd name="T16" fmla="*/ 5 w 65"/>
                <a:gd name="T17" fmla="*/ 46 h 65"/>
                <a:gd name="T18" fmla="*/ 9 w 65"/>
                <a:gd name="T19" fmla="*/ 46 h 65"/>
                <a:gd name="T20" fmla="*/ 9 w 65"/>
                <a:gd name="T21" fmla="*/ 52 h 65"/>
                <a:gd name="T22" fmla="*/ 10 w 65"/>
                <a:gd name="T23" fmla="*/ 57 h 65"/>
                <a:gd name="T24" fmla="*/ 16 w 65"/>
                <a:gd name="T25" fmla="*/ 58 h 65"/>
                <a:gd name="T26" fmla="*/ 21 w 65"/>
                <a:gd name="T27" fmla="*/ 57 h 65"/>
                <a:gd name="T28" fmla="*/ 22 w 65"/>
                <a:gd name="T29" fmla="*/ 61 h 65"/>
                <a:gd name="T30" fmla="*/ 25 w 65"/>
                <a:gd name="T31" fmla="*/ 65 h 65"/>
                <a:gd name="T32" fmla="*/ 30 w 65"/>
                <a:gd name="T33" fmla="*/ 63 h 65"/>
                <a:gd name="T34" fmla="*/ 35 w 65"/>
                <a:gd name="T35" fmla="*/ 60 h 65"/>
                <a:gd name="T36" fmla="*/ 37 w 65"/>
                <a:gd name="T37" fmla="*/ 62 h 65"/>
                <a:gd name="T38" fmla="*/ 43 w 65"/>
                <a:gd name="T39" fmla="*/ 64 h 65"/>
                <a:gd name="T40" fmla="*/ 46 w 65"/>
                <a:gd name="T41" fmla="*/ 60 h 65"/>
                <a:gd name="T42" fmla="*/ 48 w 65"/>
                <a:gd name="T43" fmla="*/ 55 h 65"/>
                <a:gd name="T44" fmla="*/ 52 w 65"/>
                <a:gd name="T45" fmla="*/ 56 h 65"/>
                <a:gd name="T46" fmla="*/ 57 w 65"/>
                <a:gd name="T47" fmla="*/ 55 h 65"/>
                <a:gd name="T48" fmla="*/ 57 w 65"/>
                <a:gd name="T49" fmla="*/ 49 h 65"/>
                <a:gd name="T50" fmla="*/ 57 w 65"/>
                <a:gd name="T51" fmla="*/ 44 h 65"/>
                <a:gd name="T52" fmla="*/ 61 w 65"/>
                <a:gd name="T53" fmla="*/ 43 h 65"/>
                <a:gd name="T54" fmla="*/ 65 w 65"/>
                <a:gd name="T55" fmla="*/ 40 h 65"/>
                <a:gd name="T56" fmla="*/ 62 w 65"/>
                <a:gd name="T57" fmla="*/ 35 h 65"/>
                <a:gd name="T58" fmla="*/ 59 w 65"/>
                <a:gd name="T59" fmla="*/ 30 h 65"/>
                <a:gd name="T60" fmla="*/ 62 w 65"/>
                <a:gd name="T61" fmla="*/ 28 h 65"/>
                <a:gd name="T62" fmla="*/ 64 w 65"/>
                <a:gd name="T63" fmla="*/ 22 h 65"/>
                <a:gd name="T64" fmla="*/ 59 w 65"/>
                <a:gd name="T65" fmla="*/ 19 h 65"/>
                <a:gd name="T66" fmla="*/ 55 w 65"/>
                <a:gd name="T67" fmla="*/ 17 h 65"/>
                <a:gd name="T68" fmla="*/ 56 w 65"/>
                <a:gd name="T69" fmla="*/ 13 h 65"/>
                <a:gd name="T70" fmla="*/ 55 w 65"/>
                <a:gd name="T71" fmla="*/ 8 h 65"/>
                <a:gd name="T72" fmla="*/ 49 w 65"/>
                <a:gd name="T73" fmla="*/ 8 h 65"/>
                <a:gd name="T74" fmla="*/ 44 w 65"/>
                <a:gd name="T75" fmla="*/ 8 h 65"/>
                <a:gd name="T76" fmla="*/ 43 w 65"/>
                <a:gd name="T77" fmla="*/ 4 h 65"/>
                <a:gd name="T78" fmla="*/ 39 w 65"/>
                <a:gd name="T79" fmla="*/ 0 h 65"/>
                <a:gd name="T80" fmla="*/ 34 w 65"/>
                <a:gd name="T81" fmla="*/ 3 h 65"/>
                <a:gd name="T82" fmla="*/ 30 w 65"/>
                <a:gd name="T83" fmla="*/ 6 h 65"/>
                <a:gd name="T84" fmla="*/ 27 w 65"/>
                <a:gd name="T85" fmla="*/ 3 h 65"/>
                <a:gd name="T86" fmla="*/ 22 w 65"/>
                <a:gd name="T87" fmla="*/ 1 h 65"/>
                <a:gd name="T88" fmla="*/ 19 w 65"/>
                <a:gd name="T89" fmla="*/ 6 h 65"/>
                <a:gd name="T90" fmla="*/ 17 w 65"/>
                <a:gd name="T91" fmla="*/ 10 h 65"/>
                <a:gd name="T92" fmla="*/ 13 w 65"/>
                <a:gd name="T93" fmla="*/ 9 h 65"/>
                <a:gd name="T94" fmla="*/ 8 w 65"/>
                <a:gd name="T95" fmla="*/ 10 h 65"/>
                <a:gd name="T96" fmla="*/ 7 w 65"/>
                <a:gd name="T97" fmla="*/ 16 h 65"/>
                <a:gd name="T98" fmla="*/ 27 w 65"/>
                <a:gd name="T99" fmla="*/ 15 h 65"/>
                <a:gd name="T100" fmla="*/ 50 w 65"/>
                <a:gd name="T101" fmla="*/ 27 h 65"/>
                <a:gd name="T102" fmla="*/ 38 w 65"/>
                <a:gd name="T103" fmla="*/ 51 h 65"/>
                <a:gd name="T104" fmla="*/ 14 w 65"/>
                <a:gd name="T105" fmla="*/ 38 h 65"/>
                <a:gd name="T106" fmla="*/ 27 w 65"/>
                <a:gd name="T107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" h="65">
                  <a:moveTo>
                    <a:pt x="7" y="16"/>
                  </a:moveTo>
                  <a:cubicBezTo>
                    <a:pt x="9" y="17"/>
                    <a:pt x="8" y="20"/>
                    <a:pt x="8" y="21"/>
                  </a:cubicBezTo>
                  <a:cubicBezTo>
                    <a:pt x="8" y="22"/>
                    <a:pt x="6" y="22"/>
                    <a:pt x="4" y="22"/>
                  </a:cubicBezTo>
                  <a:cubicBezTo>
                    <a:pt x="2" y="22"/>
                    <a:pt x="1" y="23"/>
                    <a:pt x="0" y="26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1"/>
                    <a:pt x="5" y="34"/>
                    <a:pt x="5" y="35"/>
                  </a:cubicBezTo>
                  <a:cubicBezTo>
                    <a:pt x="6" y="36"/>
                    <a:pt x="4" y="37"/>
                    <a:pt x="3" y="38"/>
                  </a:cubicBezTo>
                  <a:cubicBezTo>
                    <a:pt x="1" y="38"/>
                    <a:pt x="0" y="40"/>
                    <a:pt x="1" y="43"/>
                  </a:cubicBezTo>
                  <a:cubicBezTo>
                    <a:pt x="2" y="45"/>
                    <a:pt x="4" y="46"/>
                    <a:pt x="5" y="46"/>
                  </a:cubicBezTo>
                  <a:cubicBezTo>
                    <a:pt x="7" y="45"/>
                    <a:pt x="9" y="46"/>
                    <a:pt x="9" y="46"/>
                  </a:cubicBezTo>
                  <a:cubicBezTo>
                    <a:pt x="10" y="47"/>
                    <a:pt x="10" y="51"/>
                    <a:pt x="9" y="52"/>
                  </a:cubicBezTo>
                  <a:cubicBezTo>
                    <a:pt x="8" y="53"/>
                    <a:pt x="8" y="55"/>
                    <a:pt x="10" y="57"/>
                  </a:cubicBezTo>
                  <a:cubicBezTo>
                    <a:pt x="12" y="59"/>
                    <a:pt x="14" y="59"/>
                    <a:pt x="16" y="58"/>
                  </a:cubicBezTo>
                  <a:cubicBezTo>
                    <a:pt x="17" y="56"/>
                    <a:pt x="20" y="57"/>
                    <a:pt x="21" y="57"/>
                  </a:cubicBezTo>
                  <a:cubicBezTo>
                    <a:pt x="22" y="57"/>
                    <a:pt x="22" y="59"/>
                    <a:pt x="22" y="61"/>
                  </a:cubicBezTo>
                  <a:cubicBezTo>
                    <a:pt x="22" y="63"/>
                    <a:pt x="23" y="64"/>
                    <a:pt x="25" y="65"/>
                  </a:cubicBezTo>
                  <a:cubicBezTo>
                    <a:pt x="28" y="65"/>
                    <a:pt x="30" y="64"/>
                    <a:pt x="30" y="63"/>
                  </a:cubicBezTo>
                  <a:cubicBezTo>
                    <a:pt x="31" y="61"/>
                    <a:pt x="34" y="60"/>
                    <a:pt x="35" y="60"/>
                  </a:cubicBezTo>
                  <a:cubicBezTo>
                    <a:pt x="36" y="59"/>
                    <a:pt x="37" y="61"/>
                    <a:pt x="37" y="62"/>
                  </a:cubicBezTo>
                  <a:cubicBezTo>
                    <a:pt x="38" y="64"/>
                    <a:pt x="40" y="65"/>
                    <a:pt x="43" y="64"/>
                  </a:cubicBezTo>
                  <a:cubicBezTo>
                    <a:pt x="45" y="63"/>
                    <a:pt x="46" y="61"/>
                    <a:pt x="46" y="60"/>
                  </a:cubicBezTo>
                  <a:cubicBezTo>
                    <a:pt x="45" y="58"/>
                    <a:pt x="47" y="55"/>
                    <a:pt x="48" y="55"/>
                  </a:cubicBezTo>
                  <a:cubicBezTo>
                    <a:pt x="49" y="54"/>
                    <a:pt x="50" y="55"/>
                    <a:pt x="52" y="56"/>
                  </a:cubicBezTo>
                  <a:cubicBezTo>
                    <a:pt x="53" y="57"/>
                    <a:pt x="55" y="57"/>
                    <a:pt x="57" y="55"/>
                  </a:cubicBezTo>
                  <a:cubicBezTo>
                    <a:pt x="58" y="53"/>
                    <a:pt x="59" y="51"/>
                    <a:pt x="57" y="49"/>
                  </a:cubicBezTo>
                  <a:cubicBezTo>
                    <a:pt x="56" y="48"/>
                    <a:pt x="56" y="45"/>
                    <a:pt x="57" y="44"/>
                  </a:cubicBezTo>
                  <a:cubicBezTo>
                    <a:pt x="57" y="43"/>
                    <a:pt x="59" y="43"/>
                    <a:pt x="61" y="43"/>
                  </a:cubicBezTo>
                  <a:cubicBezTo>
                    <a:pt x="62" y="44"/>
                    <a:pt x="64" y="42"/>
                    <a:pt x="65" y="40"/>
                  </a:cubicBezTo>
                  <a:cubicBezTo>
                    <a:pt x="65" y="37"/>
                    <a:pt x="64" y="35"/>
                    <a:pt x="62" y="35"/>
                  </a:cubicBezTo>
                  <a:cubicBezTo>
                    <a:pt x="61" y="34"/>
                    <a:pt x="59" y="31"/>
                    <a:pt x="59" y="30"/>
                  </a:cubicBezTo>
                  <a:cubicBezTo>
                    <a:pt x="59" y="29"/>
                    <a:pt x="60" y="28"/>
                    <a:pt x="62" y="28"/>
                  </a:cubicBezTo>
                  <a:cubicBezTo>
                    <a:pt x="64" y="27"/>
                    <a:pt x="65" y="25"/>
                    <a:pt x="64" y="22"/>
                  </a:cubicBezTo>
                  <a:cubicBezTo>
                    <a:pt x="63" y="20"/>
                    <a:pt x="61" y="19"/>
                    <a:pt x="59" y="19"/>
                  </a:cubicBezTo>
                  <a:cubicBezTo>
                    <a:pt x="58" y="20"/>
                    <a:pt x="55" y="18"/>
                    <a:pt x="55" y="17"/>
                  </a:cubicBezTo>
                  <a:cubicBezTo>
                    <a:pt x="54" y="16"/>
                    <a:pt x="54" y="15"/>
                    <a:pt x="56" y="13"/>
                  </a:cubicBezTo>
                  <a:cubicBezTo>
                    <a:pt x="57" y="12"/>
                    <a:pt x="56" y="10"/>
                    <a:pt x="55" y="8"/>
                  </a:cubicBezTo>
                  <a:cubicBezTo>
                    <a:pt x="53" y="7"/>
                    <a:pt x="50" y="6"/>
                    <a:pt x="49" y="8"/>
                  </a:cubicBezTo>
                  <a:cubicBezTo>
                    <a:pt x="48" y="9"/>
                    <a:pt x="45" y="9"/>
                    <a:pt x="44" y="8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3"/>
                    <a:pt x="42" y="1"/>
                    <a:pt x="39" y="0"/>
                  </a:cubicBezTo>
                  <a:cubicBezTo>
                    <a:pt x="37" y="0"/>
                    <a:pt x="35" y="1"/>
                    <a:pt x="34" y="3"/>
                  </a:cubicBezTo>
                  <a:cubicBezTo>
                    <a:pt x="34" y="4"/>
                    <a:pt x="31" y="6"/>
                    <a:pt x="30" y="6"/>
                  </a:cubicBezTo>
                  <a:cubicBezTo>
                    <a:pt x="29" y="6"/>
                    <a:pt x="28" y="5"/>
                    <a:pt x="27" y="3"/>
                  </a:cubicBezTo>
                  <a:cubicBezTo>
                    <a:pt x="27" y="1"/>
                    <a:pt x="25" y="0"/>
                    <a:pt x="22" y="1"/>
                  </a:cubicBezTo>
                  <a:cubicBezTo>
                    <a:pt x="20" y="2"/>
                    <a:pt x="19" y="4"/>
                    <a:pt x="19" y="6"/>
                  </a:cubicBezTo>
                  <a:cubicBezTo>
                    <a:pt x="20" y="7"/>
                    <a:pt x="18" y="10"/>
                    <a:pt x="17" y="10"/>
                  </a:cubicBezTo>
                  <a:cubicBezTo>
                    <a:pt x="16" y="11"/>
                    <a:pt x="14" y="11"/>
                    <a:pt x="13" y="9"/>
                  </a:cubicBezTo>
                  <a:cubicBezTo>
                    <a:pt x="12" y="8"/>
                    <a:pt x="10" y="9"/>
                    <a:pt x="8" y="10"/>
                  </a:cubicBezTo>
                  <a:cubicBezTo>
                    <a:pt x="6" y="12"/>
                    <a:pt x="6" y="15"/>
                    <a:pt x="7" y="16"/>
                  </a:cubicBezTo>
                  <a:close/>
                  <a:moveTo>
                    <a:pt x="27" y="15"/>
                  </a:moveTo>
                  <a:cubicBezTo>
                    <a:pt x="37" y="11"/>
                    <a:pt x="47" y="17"/>
                    <a:pt x="50" y="27"/>
                  </a:cubicBezTo>
                  <a:cubicBezTo>
                    <a:pt x="54" y="37"/>
                    <a:pt x="48" y="47"/>
                    <a:pt x="38" y="51"/>
                  </a:cubicBezTo>
                  <a:cubicBezTo>
                    <a:pt x="28" y="54"/>
                    <a:pt x="18" y="48"/>
                    <a:pt x="14" y="38"/>
                  </a:cubicBezTo>
                  <a:cubicBezTo>
                    <a:pt x="11" y="28"/>
                    <a:pt x="17" y="18"/>
                    <a:pt x="2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35">
              <a:extLst>
                <a:ext uri="{FF2B5EF4-FFF2-40B4-BE49-F238E27FC236}">
                  <a16:creationId xmlns:a16="http://schemas.microsoft.com/office/drawing/2014/main" id="{D3AC12B8-482B-44F9-9CAF-B769D2E43D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7139" y="2830954"/>
              <a:ext cx="214345" cy="214345"/>
            </a:xfrm>
            <a:custGeom>
              <a:avLst/>
              <a:gdLst>
                <a:gd name="T0" fmla="*/ 3 w 32"/>
                <a:gd name="T1" fmla="*/ 8 h 32"/>
                <a:gd name="T2" fmla="*/ 4 w 32"/>
                <a:gd name="T3" fmla="*/ 10 h 32"/>
                <a:gd name="T4" fmla="*/ 2 w 32"/>
                <a:gd name="T5" fmla="*/ 11 h 32"/>
                <a:gd name="T6" fmla="*/ 0 w 32"/>
                <a:gd name="T7" fmla="*/ 13 h 32"/>
                <a:gd name="T8" fmla="*/ 1 w 32"/>
                <a:gd name="T9" fmla="*/ 15 h 32"/>
                <a:gd name="T10" fmla="*/ 2 w 32"/>
                <a:gd name="T11" fmla="*/ 17 h 32"/>
                <a:gd name="T12" fmla="*/ 1 w 32"/>
                <a:gd name="T13" fmla="*/ 19 h 32"/>
                <a:gd name="T14" fmla="*/ 0 w 32"/>
                <a:gd name="T15" fmla="*/ 21 h 32"/>
                <a:gd name="T16" fmla="*/ 2 w 32"/>
                <a:gd name="T17" fmla="*/ 23 h 32"/>
                <a:gd name="T18" fmla="*/ 4 w 32"/>
                <a:gd name="T19" fmla="*/ 23 h 32"/>
                <a:gd name="T20" fmla="*/ 4 w 32"/>
                <a:gd name="T21" fmla="*/ 26 h 32"/>
                <a:gd name="T22" fmla="*/ 5 w 32"/>
                <a:gd name="T23" fmla="*/ 28 h 32"/>
                <a:gd name="T24" fmla="*/ 7 w 32"/>
                <a:gd name="T25" fmla="*/ 29 h 32"/>
                <a:gd name="T26" fmla="*/ 10 w 32"/>
                <a:gd name="T27" fmla="*/ 28 h 32"/>
                <a:gd name="T28" fmla="*/ 11 w 32"/>
                <a:gd name="T29" fmla="*/ 30 h 32"/>
                <a:gd name="T30" fmla="*/ 12 w 32"/>
                <a:gd name="T31" fmla="*/ 32 h 32"/>
                <a:gd name="T32" fmla="*/ 15 w 32"/>
                <a:gd name="T33" fmla="*/ 31 h 32"/>
                <a:gd name="T34" fmla="*/ 17 w 32"/>
                <a:gd name="T35" fmla="*/ 29 h 32"/>
                <a:gd name="T36" fmla="*/ 18 w 32"/>
                <a:gd name="T37" fmla="*/ 31 h 32"/>
                <a:gd name="T38" fmla="*/ 21 w 32"/>
                <a:gd name="T39" fmla="*/ 32 h 32"/>
                <a:gd name="T40" fmla="*/ 22 w 32"/>
                <a:gd name="T41" fmla="*/ 30 h 32"/>
                <a:gd name="T42" fmla="*/ 23 w 32"/>
                <a:gd name="T43" fmla="*/ 27 h 32"/>
                <a:gd name="T44" fmla="*/ 25 w 32"/>
                <a:gd name="T45" fmla="*/ 28 h 32"/>
                <a:gd name="T46" fmla="*/ 28 w 32"/>
                <a:gd name="T47" fmla="*/ 27 h 32"/>
                <a:gd name="T48" fmla="*/ 28 w 32"/>
                <a:gd name="T49" fmla="*/ 24 h 32"/>
                <a:gd name="T50" fmla="*/ 28 w 32"/>
                <a:gd name="T51" fmla="*/ 22 h 32"/>
                <a:gd name="T52" fmla="*/ 30 w 32"/>
                <a:gd name="T53" fmla="*/ 21 h 32"/>
                <a:gd name="T54" fmla="*/ 32 w 32"/>
                <a:gd name="T55" fmla="*/ 20 h 32"/>
                <a:gd name="T56" fmla="*/ 31 w 32"/>
                <a:gd name="T57" fmla="*/ 17 h 32"/>
                <a:gd name="T58" fmla="*/ 29 w 32"/>
                <a:gd name="T59" fmla="*/ 15 h 32"/>
                <a:gd name="T60" fmla="*/ 30 w 32"/>
                <a:gd name="T61" fmla="*/ 14 h 32"/>
                <a:gd name="T62" fmla="*/ 31 w 32"/>
                <a:gd name="T63" fmla="*/ 11 h 32"/>
                <a:gd name="T64" fmla="*/ 29 w 32"/>
                <a:gd name="T65" fmla="*/ 10 h 32"/>
                <a:gd name="T66" fmla="*/ 27 w 32"/>
                <a:gd name="T67" fmla="*/ 9 h 32"/>
                <a:gd name="T68" fmla="*/ 27 w 32"/>
                <a:gd name="T69" fmla="*/ 7 h 32"/>
                <a:gd name="T70" fmla="*/ 27 w 32"/>
                <a:gd name="T71" fmla="*/ 4 h 32"/>
                <a:gd name="T72" fmla="*/ 24 w 32"/>
                <a:gd name="T73" fmla="*/ 4 h 32"/>
                <a:gd name="T74" fmla="*/ 21 w 32"/>
                <a:gd name="T75" fmla="*/ 4 h 32"/>
                <a:gd name="T76" fmla="*/ 21 w 32"/>
                <a:gd name="T77" fmla="*/ 2 h 32"/>
                <a:gd name="T78" fmla="*/ 19 w 32"/>
                <a:gd name="T79" fmla="*/ 0 h 32"/>
                <a:gd name="T80" fmla="*/ 17 w 32"/>
                <a:gd name="T81" fmla="*/ 1 h 32"/>
                <a:gd name="T82" fmla="*/ 15 w 32"/>
                <a:gd name="T83" fmla="*/ 3 h 32"/>
                <a:gd name="T84" fmla="*/ 13 w 32"/>
                <a:gd name="T85" fmla="*/ 1 h 32"/>
                <a:gd name="T86" fmla="*/ 11 w 32"/>
                <a:gd name="T87" fmla="*/ 1 h 32"/>
                <a:gd name="T88" fmla="*/ 9 w 32"/>
                <a:gd name="T89" fmla="*/ 3 h 32"/>
                <a:gd name="T90" fmla="*/ 8 w 32"/>
                <a:gd name="T91" fmla="*/ 5 h 32"/>
                <a:gd name="T92" fmla="*/ 6 w 32"/>
                <a:gd name="T93" fmla="*/ 5 h 32"/>
                <a:gd name="T94" fmla="*/ 4 w 32"/>
                <a:gd name="T95" fmla="*/ 5 h 32"/>
                <a:gd name="T96" fmla="*/ 3 w 32"/>
                <a:gd name="T97" fmla="*/ 8 h 32"/>
                <a:gd name="T98" fmla="*/ 13 w 32"/>
                <a:gd name="T99" fmla="*/ 7 h 32"/>
                <a:gd name="T100" fmla="*/ 25 w 32"/>
                <a:gd name="T101" fmla="*/ 13 h 32"/>
                <a:gd name="T102" fmla="*/ 19 w 32"/>
                <a:gd name="T103" fmla="*/ 25 h 32"/>
                <a:gd name="T104" fmla="*/ 7 w 32"/>
                <a:gd name="T105" fmla="*/ 19 h 32"/>
                <a:gd name="T106" fmla="*/ 13 w 32"/>
                <a:gd name="T10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32">
                  <a:moveTo>
                    <a:pt x="3" y="8"/>
                  </a:moveTo>
                  <a:cubicBezTo>
                    <a:pt x="4" y="8"/>
                    <a:pt x="4" y="10"/>
                    <a:pt x="4" y="10"/>
                  </a:cubicBezTo>
                  <a:cubicBezTo>
                    <a:pt x="4" y="11"/>
                    <a:pt x="3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0" y="15"/>
                    <a:pt x="1" y="15"/>
                  </a:cubicBezTo>
                  <a:cubicBezTo>
                    <a:pt x="2" y="15"/>
                    <a:pt x="2" y="17"/>
                    <a:pt x="2" y="17"/>
                  </a:cubicBezTo>
                  <a:cubicBezTo>
                    <a:pt x="3" y="18"/>
                    <a:pt x="2" y="18"/>
                    <a:pt x="1" y="19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1" y="22"/>
                    <a:pt x="2" y="23"/>
                    <a:pt x="2" y="23"/>
                  </a:cubicBezTo>
                  <a:cubicBezTo>
                    <a:pt x="3" y="22"/>
                    <a:pt x="4" y="23"/>
                    <a:pt x="4" y="23"/>
                  </a:cubicBezTo>
                  <a:cubicBezTo>
                    <a:pt x="5" y="23"/>
                    <a:pt x="5" y="25"/>
                    <a:pt x="4" y="26"/>
                  </a:cubicBezTo>
                  <a:cubicBezTo>
                    <a:pt x="4" y="26"/>
                    <a:pt x="4" y="27"/>
                    <a:pt x="5" y="28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8" y="28"/>
                    <a:pt x="10" y="28"/>
                    <a:pt x="10" y="28"/>
                  </a:cubicBezTo>
                  <a:cubicBezTo>
                    <a:pt x="11" y="28"/>
                    <a:pt x="11" y="29"/>
                    <a:pt x="11" y="30"/>
                  </a:cubicBezTo>
                  <a:cubicBezTo>
                    <a:pt x="10" y="31"/>
                    <a:pt x="11" y="32"/>
                    <a:pt x="12" y="32"/>
                  </a:cubicBezTo>
                  <a:cubicBezTo>
                    <a:pt x="13" y="32"/>
                    <a:pt x="15" y="32"/>
                    <a:pt x="15" y="31"/>
                  </a:cubicBezTo>
                  <a:cubicBezTo>
                    <a:pt x="15" y="30"/>
                    <a:pt x="16" y="30"/>
                    <a:pt x="17" y="29"/>
                  </a:cubicBezTo>
                  <a:cubicBezTo>
                    <a:pt x="17" y="29"/>
                    <a:pt x="18" y="30"/>
                    <a:pt x="18" y="31"/>
                  </a:cubicBezTo>
                  <a:cubicBezTo>
                    <a:pt x="19" y="32"/>
                    <a:pt x="20" y="32"/>
                    <a:pt x="21" y="32"/>
                  </a:cubicBezTo>
                  <a:cubicBezTo>
                    <a:pt x="22" y="31"/>
                    <a:pt x="23" y="30"/>
                    <a:pt x="22" y="30"/>
                  </a:cubicBezTo>
                  <a:cubicBezTo>
                    <a:pt x="22" y="29"/>
                    <a:pt x="23" y="27"/>
                    <a:pt x="23" y="27"/>
                  </a:cubicBezTo>
                  <a:cubicBezTo>
                    <a:pt x="24" y="27"/>
                    <a:pt x="25" y="27"/>
                    <a:pt x="25" y="28"/>
                  </a:cubicBezTo>
                  <a:cubicBezTo>
                    <a:pt x="26" y="28"/>
                    <a:pt x="27" y="28"/>
                    <a:pt x="28" y="27"/>
                  </a:cubicBezTo>
                  <a:cubicBezTo>
                    <a:pt x="29" y="26"/>
                    <a:pt x="29" y="25"/>
                    <a:pt x="28" y="24"/>
                  </a:cubicBezTo>
                  <a:cubicBezTo>
                    <a:pt x="28" y="24"/>
                    <a:pt x="28" y="22"/>
                    <a:pt x="28" y="22"/>
                  </a:cubicBezTo>
                  <a:cubicBezTo>
                    <a:pt x="28" y="21"/>
                    <a:pt x="29" y="21"/>
                    <a:pt x="30" y="21"/>
                  </a:cubicBezTo>
                  <a:cubicBezTo>
                    <a:pt x="31" y="22"/>
                    <a:pt x="31" y="21"/>
                    <a:pt x="32" y="20"/>
                  </a:cubicBezTo>
                  <a:cubicBezTo>
                    <a:pt x="32" y="18"/>
                    <a:pt x="31" y="17"/>
                    <a:pt x="31" y="17"/>
                  </a:cubicBezTo>
                  <a:cubicBezTo>
                    <a:pt x="30" y="17"/>
                    <a:pt x="29" y="16"/>
                    <a:pt x="29" y="15"/>
                  </a:cubicBezTo>
                  <a:cubicBezTo>
                    <a:pt x="29" y="15"/>
                    <a:pt x="30" y="14"/>
                    <a:pt x="30" y="14"/>
                  </a:cubicBezTo>
                  <a:cubicBezTo>
                    <a:pt x="31" y="13"/>
                    <a:pt x="32" y="12"/>
                    <a:pt x="31" y="11"/>
                  </a:cubicBezTo>
                  <a:cubicBezTo>
                    <a:pt x="31" y="10"/>
                    <a:pt x="30" y="9"/>
                    <a:pt x="29" y="10"/>
                  </a:cubicBezTo>
                  <a:cubicBezTo>
                    <a:pt x="28" y="10"/>
                    <a:pt x="27" y="9"/>
                    <a:pt x="27" y="9"/>
                  </a:cubicBezTo>
                  <a:cubicBezTo>
                    <a:pt x="26" y="8"/>
                    <a:pt x="27" y="7"/>
                    <a:pt x="27" y="7"/>
                  </a:cubicBezTo>
                  <a:cubicBezTo>
                    <a:pt x="28" y="6"/>
                    <a:pt x="28" y="5"/>
                    <a:pt x="27" y="4"/>
                  </a:cubicBezTo>
                  <a:cubicBezTo>
                    <a:pt x="26" y="3"/>
                    <a:pt x="25" y="3"/>
                    <a:pt x="24" y="4"/>
                  </a:cubicBezTo>
                  <a:cubicBezTo>
                    <a:pt x="24" y="4"/>
                    <a:pt x="22" y="4"/>
                    <a:pt x="21" y="4"/>
                  </a:cubicBezTo>
                  <a:cubicBezTo>
                    <a:pt x="21" y="4"/>
                    <a:pt x="21" y="3"/>
                    <a:pt x="21" y="2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7" y="0"/>
                    <a:pt x="17" y="1"/>
                  </a:cubicBezTo>
                  <a:cubicBezTo>
                    <a:pt x="17" y="2"/>
                    <a:pt x="15" y="3"/>
                    <a:pt x="15" y="3"/>
                  </a:cubicBezTo>
                  <a:cubicBezTo>
                    <a:pt x="14" y="3"/>
                    <a:pt x="14" y="2"/>
                    <a:pt x="13" y="1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10" y="1"/>
                    <a:pt x="9" y="2"/>
                    <a:pt x="9" y="3"/>
                  </a:cubicBezTo>
                  <a:cubicBezTo>
                    <a:pt x="9" y="4"/>
                    <a:pt x="9" y="5"/>
                    <a:pt x="8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4"/>
                    <a:pt x="4" y="4"/>
                    <a:pt x="4" y="5"/>
                  </a:cubicBezTo>
                  <a:cubicBezTo>
                    <a:pt x="3" y="6"/>
                    <a:pt x="3" y="7"/>
                    <a:pt x="3" y="8"/>
                  </a:cubicBezTo>
                  <a:close/>
                  <a:moveTo>
                    <a:pt x="13" y="7"/>
                  </a:moveTo>
                  <a:cubicBezTo>
                    <a:pt x="18" y="6"/>
                    <a:pt x="23" y="8"/>
                    <a:pt x="25" y="13"/>
                  </a:cubicBezTo>
                  <a:cubicBezTo>
                    <a:pt x="26" y="18"/>
                    <a:pt x="24" y="23"/>
                    <a:pt x="19" y="25"/>
                  </a:cubicBezTo>
                  <a:cubicBezTo>
                    <a:pt x="14" y="27"/>
                    <a:pt x="8" y="24"/>
                    <a:pt x="7" y="19"/>
                  </a:cubicBezTo>
                  <a:cubicBezTo>
                    <a:pt x="5" y="14"/>
                    <a:pt x="8" y="9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7" name="Freeform 63">
            <a:extLst>
              <a:ext uri="{FF2B5EF4-FFF2-40B4-BE49-F238E27FC236}">
                <a16:creationId xmlns:a16="http://schemas.microsoft.com/office/drawing/2014/main" id="{A6BD1EEF-3888-4D1F-B3AE-45A051635982}"/>
              </a:ext>
            </a:extLst>
          </p:cNvPr>
          <p:cNvSpPr>
            <a:spLocks noEditPoints="1"/>
          </p:cNvSpPr>
          <p:nvPr/>
        </p:nvSpPr>
        <p:spPr bwMode="auto">
          <a:xfrm>
            <a:off x="3594713" y="3311691"/>
            <a:ext cx="515423" cy="786776"/>
          </a:xfrm>
          <a:custGeom>
            <a:avLst/>
            <a:gdLst>
              <a:gd name="T0" fmla="*/ 206 w 206"/>
              <a:gd name="T1" fmla="*/ 13 h 257"/>
              <a:gd name="T2" fmla="*/ 206 w 206"/>
              <a:gd name="T3" fmla="*/ 244 h 257"/>
              <a:gd name="T4" fmla="*/ 193 w 206"/>
              <a:gd name="T5" fmla="*/ 257 h 257"/>
              <a:gd name="T6" fmla="*/ 13 w 206"/>
              <a:gd name="T7" fmla="*/ 257 h 257"/>
              <a:gd name="T8" fmla="*/ 0 w 206"/>
              <a:gd name="T9" fmla="*/ 244 h 257"/>
              <a:gd name="T10" fmla="*/ 0 w 206"/>
              <a:gd name="T11" fmla="*/ 13 h 257"/>
              <a:gd name="T12" fmla="*/ 13 w 206"/>
              <a:gd name="T13" fmla="*/ 0 h 257"/>
              <a:gd name="T14" fmla="*/ 193 w 206"/>
              <a:gd name="T15" fmla="*/ 0 h 257"/>
              <a:gd name="T16" fmla="*/ 206 w 206"/>
              <a:gd name="T17" fmla="*/ 13 h 257"/>
              <a:gd name="T18" fmla="*/ 195 w 206"/>
              <a:gd name="T19" fmla="*/ 228 h 257"/>
              <a:gd name="T20" fmla="*/ 195 w 206"/>
              <a:gd name="T21" fmla="*/ 12 h 257"/>
              <a:gd name="T22" fmla="*/ 9 w 206"/>
              <a:gd name="T23" fmla="*/ 12 h 257"/>
              <a:gd name="T24" fmla="*/ 9 w 206"/>
              <a:gd name="T25" fmla="*/ 228 h 257"/>
              <a:gd name="T26" fmla="*/ 195 w 206"/>
              <a:gd name="T27" fmla="*/ 228 h 257"/>
              <a:gd name="T28" fmla="*/ 110 w 206"/>
              <a:gd name="T29" fmla="*/ 241 h 257"/>
              <a:gd name="T30" fmla="*/ 101 w 206"/>
              <a:gd name="T31" fmla="*/ 233 h 257"/>
              <a:gd name="T32" fmla="*/ 93 w 206"/>
              <a:gd name="T33" fmla="*/ 241 h 257"/>
              <a:gd name="T34" fmla="*/ 101 w 206"/>
              <a:gd name="T35" fmla="*/ 250 h 257"/>
              <a:gd name="T36" fmla="*/ 110 w 206"/>
              <a:gd name="T37" fmla="*/ 24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6" h="257">
                <a:moveTo>
                  <a:pt x="206" y="13"/>
                </a:moveTo>
                <a:cubicBezTo>
                  <a:pt x="206" y="244"/>
                  <a:pt x="206" y="244"/>
                  <a:pt x="206" y="244"/>
                </a:cubicBezTo>
                <a:cubicBezTo>
                  <a:pt x="206" y="251"/>
                  <a:pt x="200" y="257"/>
                  <a:pt x="193" y="257"/>
                </a:cubicBezTo>
                <a:cubicBezTo>
                  <a:pt x="13" y="257"/>
                  <a:pt x="13" y="257"/>
                  <a:pt x="13" y="257"/>
                </a:cubicBezTo>
                <a:cubicBezTo>
                  <a:pt x="6" y="257"/>
                  <a:pt x="0" y="251"/>
                  <a:pt x="0" y="24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200" y="0"/>
                  <a:pt x="206" y="6"/>
                  <a:pt x="206" y="13"/>
                </a:cubicBezTo>
                <a:close/>
                <a:moveTo>
                  <a:pt x="195" y="228"/>
                </a:moveTo>
                <a:cubicBezTo>
                  <a:pt x="195" y="12"/>
                  <a:pt x="195" y="12"/>
                  <a:pt x="195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228"/>
                  <a:pt x="9" y="228"/>
                  <a:pt x="9" y="228"/>
                </a:cubicBezTo>
                <a:lnTo>
                  <a:pt x="195" y="228"/>
                </a:lnTo>
                <a:close/>
                <a:moveTo>
                  <a:pt x="110" y="241"/>
                </a:moveTo>
                <a:cubicBezTo>
                  <a:pt x="110" y="237"/>
                  <a:pt x="106" y="233"/>
                  <a:pt x="101" y="233"/>
                </a:cubicBezTo>
                <a:cubicBezTo>
                  <a:pt x="96" y="233"/>
                  <a:pt x="93" y="237"/>
                  <a:pt x="93" y="241"/>
                </a:cubicBezTo>
                <a:cubicBezTo>
                  <a:pt x="93" y="246"/>
                  <a:pt x="96" y="250"/>
                  <a:pt x="101" y="250"/>
                </a:cubicBezTo>
                <a:cubicBezTo>
                  <a:pt x="106" y="250"/>
                  <a:pt x="110" y="246"/>
                  <a:pt x="110" y="2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19455CD4-185B-4A87-A3F1-70430751A079}"/>
              </a:ext>
            </a:extLst>
          </p:cNvPr>
          <p:cNvGrpSpPr/>
          <p:nvPr/>
        </p:nvGrpSpPr>
        <p:grpSpPr>
          <a:xfrm>
            <a:off x="6478316" y="3220871"/>
            <a:ext cx="640741" cy="873187"/>
            <a:chOff x="8622143" y="820661"/>
            <a:chExt cx="542491" cy="610987"/>
          </a:xfrm>
          <a:solidFill>
            <a:schemeClr val="bg1"/>
          </a:solidFill>
        </p:grpSpPr>
        <p:sp>
          <p:nvSpPr>
            <p:cNvPr id="248" name="Freeform 102">
              <a:extLst>
                <a:ext uri="{FF2B5EF4-FFF2-40B4-BE49-F238E27FC236}">
                  <a16:creationId xmlns:a16="http://schemas.microsoft.com/office/drawing/2014/main" id="{770ADD12-2710-4562-86FF-CF5A94F7CE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2143" y="820661"/>
              <a:ext cx="265766" cy="293164"/>
            </a:xfrm>
            <a:custGeom>
              <a:avLst/>
              <a:gdLst>
                <a:gd name="T0" fmla="*/ 40 w 41"/>
                <a:gd name="T1" fmla="*/ 2 h 45"/>
                <a:gd name="T2" fmla="*/ 37 w 41"/>
                <a:gd name="T3" fmla="*/ 0 h 45"/>
                <a:gd name="T4" fmla="*/ 5 w 41"/>
                <a:gd name="T5" fmla="*/ 0 h 45"/>
                <a:gd name="T6" fmla="*/ 1 w 41"/>
                <a:gd name="T7" fmla="*/ 2 h 45"/>
                <a:gd name="T8" fmla="*/ 0 w 41"/>
                <a:gd name="T9" fmla="*/ 5 h 45"/>
                <a:gd name="T10" fmla="*/ 0 w 41"/>
                <a:gd name="T11" fmla="*/ 30 h 45"/>
                <a:gd name="T12" fmla="*/ 1 w 41"/>
                <a:gd name="T13" fmla="*/ 33 h 45"/>
                <a:gd name="T14" fmla="*/ 5 w 41"/>
                <a:gd name="T15" fmla="*/ 34 h 45"/>
                <a:gd name="T16" fmla="*/ 37 w 41"/>
                <a:gd name="T17" fmla="*/ 34 h 45"/>
                <a:gd name="T18" fmla="*/ 40 w 41"/>
                <a:gd name="T19" fmla="*/ 33 h 45"/>
                <a:gd name="T20" fmla="*/ 41 w 41"/>
                <a:gd name="T21" fmla="*/ 30 h 45"/>
                <a:gd name="T22" fmla="*/ 41 w 41"/>
                <a:gd name="T23" fmla="*/ 5 h 45"/>
                <a:gd name="T24" fmla="*/ 40 w 41"/>
                <a:gd name="T25" fmla="*/ 2 h 45"/>
                <a:gd name="T26" fmla="*/ 39 w 41"/>
                <a:gd name="T27" fmla="*/ 30 h 45"/>
                <a:gd name="T28" fmla="*/ 38 w 41"/>
                <a:gd name="T29" fmla="*/ 31 h 45"/>
                <a:gd name="T30" fmla="*/ 37 w 41"/>
                <a:gd name="T31" fmla="*/ 32 h 45"/>
                <a:gd name="T32" fmla="*/ 5 w 41"/>
                <a:gd name="T33" fmla="*/ 32 h 45"/>
                <a:gd name="T34" fmla="*/ 3 w 41"/>
                <a:gd name="T35" fmla="*/ 31 h 45"/>
                <a:gd name="T36" fmla="*/ 2 w 41"/>
                <a:gd name="T37" fmla="*/ 30 h 45"/>
                <a:gd name="T38" fmla="*/ 2 w 41"/>
                <a:gd name="T39" fmla="*/ 5 h 45"/>
                <a:gd name="T40" fmla="*/ 3 w 41"/>
                <a:gd name="T41" fmla="*/ 3 h 45"/>
                <a:gd name="T42" fmla="*/ 5 w 41"/>
                <a:gd name="T43" fmla="*/ 3 h 45"/>
                <a:gd name="T44" fmla="*/ 37 w 41"/>
                <a:gd name="T45" fmla="*/ 3 h 45"/>
                <a:gd name="T46" fmla="*/ 38 w 41"/>
                <a:gd name="T47" fmla="*/ 3 h 45"/>
                <a:gd name="T48" fmla="*/ 39 w 41"/>
                <a:gd name="T49" fmla="*/ 5 h 45"/>
                <a:gd name="T50" fmla="*/ 39 w 41"/>
                <a:gd name="T51" fmla="*/ 30 h 45"/>
                <a:gd name="T52" fmla="*/ 40 w 41"/>
                <a:gd name="T53" fmla="*/ 35 h 45"/>
                <a:gd name="T54" fmla="*/ 2 w 41"/>
                <a:gd name="T55" fmla="*/ 35 h 45"/>
                <a:gd name="T56" fmla="*/ 1 w 41"/>
                <a:gd name="T57" fmla="*/ 35 h 45"/>
                <a:gd name="T58" fmla="*/ 0 w 41"/>
                <a:gd name="T59" fmla="*/ 36 h 45"/>
                <a:gd name="T60" fmla="*/ 0 w 41"/>
                <a:gd name="T61" fmla="*/ 44 h 45"/>
                <a:gd name="T62" fmla="*/ 1 w 41"/>
                <a:gd name="T63" fmla="*/ 45 h 45"/>
                <a:gd name="T64" fmla="*/ 2 w 41"/>
                <a:gd name="T65" fmla="*/ 45 h 45"/>
                <a:gd name="T66" fmla="*/ 40 w 41"/>
                <a:gd name="T67" fmla="*/ 45 h 45"/>
                <a:gd name="T68" fmla="*/ 41 w 41"/>
                <a:gd name="T69" fmla="*/ 45 h 45"/>
                <a:gd name="T70" fmla="*/ 41 w 41"/>
                <a:gd name="T71" fmla="*/ 44 h 45"/>
                <a:gd name="T72" fmla="*/ 41 w 41"/>
                <a:gd name="T73" fmla="*/ 36 h 45"/>
                <a:gd name="T74" fmla="*/ 41 w 41"/>
                <a:gd name="T75" fmla="*/ 35 h 45"/>
                <a:gd name="T76" fmla="*/ 40 w 41"/>
                <a:gd name="T77" fmla="*/ 35 h 45"/>
                <a:gd name="T78" fmla="*/ 39 w 41"/>
                <a:gd name="T79" fmla="*/ 43 h 45"/>
                <a:gd name="T80" fmla="*/ 3 w 41"/>
                <a:gd name="T81" fmla="*/ 43 h 45"/>
                <a:gd name="T82" fmla="*/ 3 w 41"/>
                <a:gd name="T83" fmla="*/ 37 h 45"/>
                <a:gd name="T84" fmla="*/ 39 w 41"/>
                <a:gd name="T85" fmla="*/ 37 h 45"/>
                <a:gd name="T86" fmla="*/ 39 w 41"/>
                <a:gd name="T87" fmla="*/ 43 h 45"/>
                <a:gd name="T88" fmla="*/ 5 w 41"/>
                <a:gd name="T89" fmla="*/ 42 h 45"/>
                <a:gd name="T90" fmla="*/ 23 w 41"/>
                <a:gd name="T91" fmla="*/ 42 h 45"/>
                <a:gd name="T92" fmla="*/ 24 w 41"/>
                <a:gd name="T93" fmla="*/ 42 h 45"/>
                <a:gd name="T94" fmla="*/ 24 w 41"/>
                <a:gd name="T95" fmla="*/ 41 h 45"/>
                <a:gd name="T96" fmla="*/ 24 w 41"/>
                <a:gd name="T97" fmla="*/ 40 h 45"/>
                <a:gd name="T98" fmla="*/ 24 w 41"/>
                <a:gd name="T99" fmla="*/ 39 h 45"/>
                <a:gd name="T100" fmla="*/ 23 w 41"/>
                <a:gd name="T101" fmla="*/ 39 h 45"/>
                <a:gd name="T102" fmla="*/ 5 w 41"/>
                <a:gd name="T103" fmla="*/ 39 h 45"/>
                <a:gd name="T104" fmla="*/ 4 w 41"/>
                <a:gd name="T105" fmla="*/ 39 h 45"/>
                <a:gd name="T106" fmla="*/ 4 w 41"/>
                <a:gd name="T107" fmla="*/ 40 h 45"/>
                <a:gd name="T108" fmla="*/ 4 w 41"/>
                <a:gd name="T109" fmla="*/ 41 h 45"/>
                <a:gd name="T110" fmla="*/ 4 w 41"/>
                <a:gd name="T111" fmla="*/ 42 h 45"/>
                <a:gd name="T112" fmla="*/ 5 w 41"/>
                <a:gd name="T113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" h="45">
                  <a:moveTo>
                    <a:pt x="40" y="2"/>
                  </a:moveTo>
                  <a:cubicBezTo>
                    <a:pt x="39" y="1"/>
                    <a:pt x="38" y="0"/>
                    <a:pt x="3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2" y="34"/>
                    <a:pt x="3" y="34"/>
                    <a:pt x="5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4"/>
                    <a:pt x="39" y="34"/>
                    <a:pt x="40" y="33"/>
                  </a:cubicBezTo>
                  <a:cubicBezTo>
                    <a:pt x="41" y="32"/>
                    <a:pt x="41" y="31"/>
                    <a:pt x="41" y="30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4"/>
                    <a:pt x="41" y="2"/>
                    <a:pt x="40" y="2"/>
                  </a:cubicBezTo>
                  <a:close/>
                  <a:moveTo>
                    <a:pt x="39" y="30"/>
                  </a:moveTo>
                  <a:cubicBezTo>
                    <a:pt x="39" y="30"/>
                    <a:pt x="39" y="31"/>
                    <a:pt x="38" y="31"/>
                  </a:cubicBezTo>
                  <a:cubicBezTo>
                    <a:pt x="38" y="32"/>
                    <a:pt x="37" y="32"/>
                    <a:pt x="37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4" y="32"/>
                    <a:pt x="3" y="32"/>
                    <a:pt x="3" y="31"/>
                  </a:cubicBezTo>
                  <a:cubicBezTo>
                    <a:pt x="3" y="31"/>
                    <a:pt x="2" y="30"/>
                    <a:pt x="2" y="30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8" y="3"/>
                    <a:pt x="38" y="3"/>
                  </a:cubicBezTo>
                  <a:cubicBezTo>
                    <a:pt x="39" y="4"/>
                    <a:pt x="39" y="4"/>
                    <a:pt x="39" y="5"/>
                  </a:cubicBezTo>
                  <a:lnTo>
                    <a:pt x="39" y="30"/>
                  </a:lnTo>
                  <a:close/>
                  <a:moveTo>
                    <a:pt x="40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lnTo>
                    <a:pt x="40" y="35"/>
                  </a:lnTo>
                  <a:close/>
                  <a:moveTo>
                    <a:pt x="39" y="43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9" y="37"/>
                    <a:pt x="39" y="37"/>
                    <a:pt x="39" y="37"/>
                  </a:cubicBezTo>
                  <a:lnTo>
                    <a:pt x="39" y="43"/>
                  </a:lnTo>
                  <a:close/>
                  <a:moveTo>
                    <a:pt x="5" y="42"/>
                  </a:moveTo>
                  <a:cubicBezTo>
                    <a:pt x="23" y="42"/>
                    <a:pt x="23" y="42"/>
                    <a:pt x="23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5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03">
              <a:extLst>
                <a:ext uri="{FF2B5EF4-FFF2-40B4-BE49-F238E27FC236}">
                  <a16:creationId xmlns:a16="http://schemas.microsoft.com/office/drawing/2014/main" id="{EF9A604F-5C7A-40C5-ADF0-A1EEAB3127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8868" y="1138484"/>
              <a:ext cx="265766" cy="293164"/>
            </a:xfrm>
            <a:custGeom>
              <a:avLst/>
              <a:gdLst>
                <a:gd name="T0" fmla="*/ 40 w 41"/>
                <a:gd name="T1" fmla="*/ 1 h 45"/>
                <a:gd name="T2" fmla="*/ 36 w 41"/>
                <a:gd name="T3" fmla="*/ 0 h 45"/>
                <a:gd name="T4" fmla="*/ 4 w 41"/>
                <a:gd name="T5" fmla="*/ 0 h 45"/>
                <a:gd name="T6" fmla="*/ 1 w 41"/>
                <a:gd name="T7" fmla="*/ 1 h 45"/>
                <a:gd name="T8" fmla="*/ 0 w 41"/>
                <a:gd name="T9" fmla="*/ 5 h 45"/>
                <a:gd name="T10" fmla="*/ 0 w 41"/>
                <a:gd name="T11" fmla="*/ 30 h 45"/>
                <a:gd name="T12" fmla="*/ 1 w 41"/>
                <a:gd name="T13" fmla="*/ 33 h 45"/>
                <a:gd name="T14" fmla="*/ 4 w 41"/>
                <a:gd name="T15" fmla="*/ 34 h 45"/>
                <a:gd name="T16" fmla="*/ 36 w 41"/>
                <a:gd name="T17" fmla="*/ 34 h 45"/>
                <a:gd name="T18" fmla="*/ 40 w 41"/>
                <a:gd name="T19" fmla="*/ 33 h 45"/>
                <a:gd name="T20" fmla="*/ 41 w 41"/>
                <a:gd name="T21" fmla="*/ 30 h 45"/>
                <a:gd name="T22" fmla="*/ 41 w 41"/>
                <a:gd name="T23" fmla="*/ 5 h 45"/>
                <a:gd name="T24" fmla="*/ 40 w 41"/>
                <a:gd name="T25" fmla="*/ 1 h 45"/>
                <a:gd name="T26" fmla="*/ 39 w 41"/>
                <a:gd name="T27" fmla="*/ 30 h 45"/>
                <a:gd name="T28" fmla="*/ 38 w 41"/>
                <a:gd name="T29" fmla="*/ 31 h 45"/>
                <a:gd name="T30" fmla="*/ 36 w 41"/>
                <a:gd name="T31" fmla="*/ 32 h 45"/>
                <a:gd name="T32" fmla="*/ 4 w 41"/>
                <a:gd name="T33" fmla="*/ 32 h 45"/>
                <a:gd name="T34" fmla="*/ 3 w 41"/>
                <a:gd name="T35" fmla="*/ 31 h 45"/>
                <a:gd name="T36" fmla="*/ 2 w 41"/>
                <a:gd name="T37" fmla="*/ 30 h 45"/>
                <a:gd name="T38" fmla="*/ 2 w 41"/>
                <a:gd name="T39" fmla="*/ 5 h 45"/>
                <a:gd name="T40" fmla="*/ 3 w 41"/>
                <a:gd name="T41" fmla="*/ 3 h 45"/>
                <a:gd name="T42" fmla="*/ 4 w 41"/>
                <a:gd name="T43" fmla="*/ 2 h 45"/>
                <a:gd name="T44" fmla="*/ 36 w 41"/>
                <a:gd name="T45" fmla="*/ 2 h 45"/>
                <a:gd name="T46" fmla="*/ 38 w 41"/>
                <a:gd name="T47" fmla="*/ 3 h 45"/>
                <a:gd name="T48" fmla="*/ 39 w 41"/>
                <a:gd name="T49" fmla="*/ 5 h 45"/>
                <a:gd name="T50" fmla="*/ 39 w 41"/>
                <a:gd name="T51" fmla="*/ 30 h 45"/>
                <a:gd name="T52" fmla="*/ 40 w 41"/>
                <a:gd name="T53" fmla="*/ 35 h 45"/>
                <a:gd name="T54" fmla="*/ 1 w 41"/>
                <a:gd name="T55" fmla="*/ 35 h 45"/>
                <a:gd name="T56" fmla="*/ 1 w 41"/>
                <a:gd name="T57" fmla="*/ 35 h 45"/>
                <a:gd name="T58" fmla="*/ 0 w 41"/>
                <a:gd name="T59" fmla="*/ 36 h 45"/>
                <a:gd name="T60" fmla="*/ 0 w 41"/>
                <a:gd name="T61" fmla="*/ 44 h 45"/>
                <a:gd name="T62" fmla="*/ 1 w 41"/>
                <a:gd name="T63" fmla="*/ 45 h 45"/>
                <a:gd name="T64" fmla="*/ 1 w 41"/>
                <a:gd name="T65" fmla="*/ 45 h 45"/>
                <a:gd name="T66" fmla="*/ 40 w 41"/>
                <a:gd name="T67" fmla="*/ 45 h 45"/>
                <a:gd name="T68" fmla="*/ 40 w 41"/>
                <a:gd name="T69" fmla="*/ 45 h 45"/>
                <a:gd name="T70" fmla="*/ 41 w 41"/>
                <a:gd name="T71" fmla="*/ 44 h 45"/>
                <a:gd name="T72" fmla="*/ 41 w 41"/>
                <a:gd name="T73" fmla="*/ 36 h 45"/>
                <a:gd name="T74" fmla="*/ 40 w 41"/>
                <a:gd name="T75" fmla="*/ 35 h 45"/>
                <a:gd name="T76" fmla="*/ 38 w 41"/>
                <a:gd name="T77" fmla="*/ 43 h 45"/>
                <a:gd name="T78" fmla="*/ 3 w 41"/>
                <a:gd name="T79" fmla="*/ 43 h 45"/>
                <a:gd name="T80" fmla="*/ 3 w 41"/>
                <a:gd name="T81" fmla="*/ 37 h 45"/>
                <a:gd name="T82" fmla="*/ 38 w 41"/>
                <a:gd name="T83" fmla="*/ 37 h 45"/>
                <a:gd name="T84" fmla="*/ 38 w 41"/>
                <a:gd name="T85" fmla="*/ 43 h 45"/>
                <a:gd name="T86" fmla="*/ 5 w 41"/>
                <a:gd name="T87" fmla="*/ 42 h 45"/>
                <a:gd name="T88" fmla="*/ 23 w 41"/>
                <a:gd name="T89" fmla="*/ 42 h 45"/>
                <a:gd name="T90" fmla="*/ 23 w 41"/>
                <a:gd name="T91" fmla="*/ 42 h 45"/>
                <a:gd name="T92" fmla="*/ 24 w 41"/>
                <a:gd name="T93" fmla="*/ 41 h 45"/>
                <a:gd name="T94" fmla="*/ 24 w 41"/>
                <a:gd name="T95" fmla="*/ 40 h 45"/>
                <a:gd name="T96" fmla="*/ 23 w 41"/>
                <a:gd name="T97" fmla="*/ 39 h 45"/>
                <a:gd name="T98" fmla="*/ 23 w 41"/>
                <a:gd name="T99" fmla="*/ 38 h 45"/>
                <a:gd name="T100" fmla="*/ 5 w 41"/>
                <a:gd name="T101" fmla="*/ 38 h 45"/>
                <a:gd name="T102" fmla="*/ 4 w 41"/>
                <a:gd name="T103" fmla="*/ 39 h 45"/>
                <a:gd name="T104" fmla="*/ 3 w 41"/>
                <a:gd name="T105" fmla="*/ 40 h 45"/>
                <a:gd name="T106" fmla="*/ 3 w 41"/>
                <a:gd name="T107" fmla="*/ 41 h 45"/>
                <a:gd name="T108" fmla="*/ 4 w 41"/>
                <a:gd name="T109" fmla="*/ 42 h 45"/>
                <a:gd name="T110" fmla="*/ 5 w 41"/>
                <a:gd name="T111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" h="45">
                  <a:moveTo>
                    <a:pt x="40" y="1"/>
                  </a:moveTo>
                  <a:cubicBezTo>
                    <a:pt x="39" y="1"/>
                    <a:pt x="38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2" y="34"/>
                    <a:pt x="3" y="34"/>
                    <a:pt x="4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8" y="34"/>
                    <a:pt x="39" y="34"/>
                    <a:pt x="40" y="33"/>
                  </a:cubicBezTo>
                  <a:cubicBezTo>
                    <a:pt x="41" y="32"/>
                    <a:pt x="41" y="31"/>
                    <a:pt x="41" y="30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3"/>
                    <a:pt x="41" y="2"/>
                    <a:pt x="40" y="1"/>
                  </a:cubicBezTo>
                  <a:close/>
                  <a:moveTo>
                    <a:pt x="39" y="30"/>
                  </a:moveTo>
                  <a:cubicBezTo>
                    <a:pt x="39" y="30"/>
                    <a:pt x="39" y="31"/>
                    <a:pt x="38" y="31"/>
                  </a:cubicBezTo>
                  <a:cubicBezTo>
                    <a:pt x="38" y="32"/>
                    <a:pt x="37" y="32"/>
                    <a:pt x="36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3" y="32"/>
                    <a:pt x="3" y="31"/>
                  </a:cubicBezTo>
                  <a:cubicBezTo>
                    <a:pt x="2" y="31"/>
                    <a:pt x="2" y="30"/>
                    <a:pt x="2" y="30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7" y="2"/>
                    <a:pt x="38" y="3"/>
                    <a:pt x="38" y="3"/>
                  </a:cubicBezTo>
                  <a:cubicBezTo>
                    <a:pt x="39" y="3"/>
                    <a:pt x="39" y="4"/>
                    <a:pt x="39" y="5"/>
                  </a:cubicBezTo>
                  <a:lnTo>
                    <a:pt x="39" y="30"/>
                  </a:lnTo>
                  <a:close/>
                  <a:moveTo>
                    <a:pt x="40" y="35"/>
                  </a:move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5"/>
                    <a:pt x="40" y="35"/>
                    <a:pt x="40" y="35"/>
                  </a:cubicBezTo>
                  <a:close/>
                  <a:moveTo>
                    <a:pt x="38" y="43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8" y="37"/>
                    <a:pt x="38" y="37"/>
                    <a:pt x="38" y="37"/>
                  </a:cubicBezTo>
                  <a:lnTo>
                    <a:pt x="38" y="43"/>
                  </a:lnTo>
                  <a:close/>
                  <a:moveTo>
                    <a:pt x="5" y="42"/>
                  </a:move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5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04">
              <a:extLst>
                <a:ext uri="{FF2B5EF4-FFF2-40B4-BE49-F238E27FC236}">
                  <a16:creationId xmlns:a16="http://schemas.microsoft.com/office/drawing/2014/main" id="{6293D22E-37BC-4738-9D73-54BA5D98EF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07097" y="878198"/>
              <a:ext cx="27399" cy="208229"/>
            </a:xfrm>
            <a:custGeom>
              <a:avLst/>
              <a:gdLst>
                <a:gd name="T0" fmla="*/ 0 w 10"/>
                <a:gd name="T1" fmla="*/ 0 h 76"/>
                <a:gd name="T2" fmla="*/ 0 w 10"/>
                <a:gd name="T3" fmla="*/ 8 h 76"/>
                <a:gd name="T4" fmla="*/ 5 w 10"/>
                <a:gd name="T5" fmla="*/ 8 h 76"/>
                <a:gd name="T6" fmla="*/ 5 w 10"/>
                <a:gd name="T7" fmla="*/ 12 h 76"/>
                <a:gd name="T8" fmla="*/ 10 w 10"/>
                <a:gd name="T9" fmla="*/ 12 h 76"/>
                <a:gd name="T10" fmla="*/ 10 w 10"/>
                <a:gd name="T11" fmla="*/ 0 h 76"/>
                <a:gd name="T12" fmla="*/ 0 w 10"/>
                <a:gd name="T13" fmla="*/ 0 h 76"/>
                <a:gd name="T14" fmla="*/ 5 w 10"/>
                <a:gd name="T15" fmla="*/ 76 h 76"/>
                <a:gd name="T16" fmla="*/ 10 w 10"/>
                <a:gd name="T17" fmla="*/ 76 h 76"/>
                <a:gd name="T18" fmla="*/ 10 w 10"/>
                <a:gd name="T19" fmla="*/ 60 h 76"/>
                <a:gd name="T20" fmla="*/ 5 w 10"/>
                <a:gd name="T21" fmla="*/ 60 h 76"/>
                <a:gd name="T22" fmla="*/ 5 w 10"/>
                <a:gd name="T23" fmla="*/ 76 h 76"/>
                <a:gd name="T24" fmla="*/ 5 w 10"/>
                <a:gd name="T25" fmla="*/ 45 h 76"/>
                <a:gd name="T26" fmla="*/ 10 w 10"/>
                <a:gd name="T27" fmla="*/ 45 h 76"/>
                <a:gd name="T28" fmla="*/ 10 w 10"/>
                <a:gd name="T29" fmla="*/ 26 h 76"/>
                <a:gd name="T30" fmla="*/ 5 w 10"/>
                <a:gd name="T31" fmla="*/ 26 h 76"/>
                <a:gd name="T32" fmla="*/ 5 w 10"/>
                <a:gd name="T33" fmla="*/ 4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76">
                  <a:moveTo>
                    <a:pt x="0" y="0"/>
                  </a:moveTo>
                  <a:lnTo>
                    <a:pt x="0" y="8"/>
                  </a:lnTo>
                  <a:lnTo>
                    <a:pt x="5" y="8"/>
                  </a:lnTo>
                  <a:lnTo>
                    <a:pt x="5" y="12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0" y="0"/>
                  </a:lnTo>
                  <a:close/>
                  <a:moveTo>
                    <a:pt x="5" y="76"/>
                  </a:moveTo>
                  <a:lnTo>
                    <a:pt x="10" y="76"/>
                  </a:lnTo>
                  <a:lnTo>
                    <a:pt x="10" y="60"/>
                  </a:lnTo>
                  <a:lnTo>
                    <a:pt x="5" y="60"/>
                  </a:lnTo>
                  <a:lnTo>
                    <a:pt x="5" y="76"/>
                  </a:lnTo>
                  <a:close/>
                  <a:moveTo>
                    <a:pt x="5" y="45"/>
                  </a:moveTo>
                  <a:lnTo>
                    <a:pt x="10" y="45"/>
                  </a:lnTo>
                  <a:lnTo>
                    <a:pt x="10" y="26"/>
                  </a:lnTo>
                  <a:lnTo>
                    <a:pt x="5" y="26"/>
                  </a:lnTo>
                  <a:lnTo>
                    <a:pt x="5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105">
              <a:extLst>
                <a:ext uri="{FF2B5EF4-FFF2-40B4-BE49-F238E27FC236}">
                  <a16:creationId xmlns:a16="http://schemas.microsoft.com/office/drawing/2014/main" id="{AC859799-418E-4BEF-BC62-10CF954BA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2973" y="1393290"/>
              <a:ext cx="43838" cy="10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106">
              <a:extLst>
                <a:ext uri="{FF2B5EF4-FFF2-40B4-BE49-F238E27FC236}">
                  <a16:creationId xmlns:a16="http://schemas.microsoft.com/office/drawing/2014/main" id="{C6C65903-3808-4186-BF8B-732A1FE5E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12558" y="1393290"/>
              <a:ext cx="43838" cy="10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07">
              <a:extLst>
                <a:ext uri="{FF2B5EF4-FFF2-40B4-BE49-F238E27FC236}">
                  <a16:creationId xmlns:a16="http://schemas.microsoft.com/office/drawing/2014/main" id="{CB4C2D80-DB13-4690-BA69-5D36AF6D42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41322" y="1198760"/>
              <a:ext cx="24659" cy="205489"/>
            </a:xfrm>
            <a:custGeom>
              <a:avLst/>
              <a:gdLst>
                <a:gd name="T0" fmla="*/ 9 w 9"/>
                <a:gd name="T1" fmla="*/ 75 h 75"/>
                <a:gd name="T2" fmla="*/ 9 w 9"/>
                <a:gd name="T3" fmla="*/ 71 h 75"/>
                <a:gd name="T4" fmla="*/ 4 w 9"/>
                <a:gd name="T5" fmla="*/ 71 h 75"/>
                <a:gd name="T6" fmla="*/ 4 w 9"/>
                <a:gd name="T7" fmla="*/ 64 h 75"/>
                <a:gd name="T8" fmla="*/ 0 w 9"/>
                <a:gd name="T9" fmla="*/ 64 h 75"/>
                <a:gd name="T10" fmla="*/ 0 w 9"/>
                <a:gd name="T11" fmla="*/ 75 h 75"/>
                <a:gd name="T12" fmla="*/ 9 w 9"/>
                <a:gd name="T13" fmla="*/ 75 h 75"/>
                <a:gd name="T14" fmla="*/ 4 w 9"/>
                <a:gd name="T15" fmla="*/ 0 h 75"/>
                <a:gd name="T16" fmla="*/ 0 w 9"/>
                <a:gd name="T17" fmla="*/ 0 h 75"/>
                <a:gd name="T18" fmla="*/ 0 w 9"/>
                <a:gd name="T19" fmla="*/ 16 h 75"/>
                <a:gd name="T20" fmla="*/ 4 w 9"/>
                <a:gd name="T21" fmla="*/ 16 h 75"/>
                <a:gd name="T22" fmla="*/ 4 w 9"/>
                <a:gd name="T23" fmla="*/ 0 h 75"/>
                <a:gd name="T24" fmla="*/ 4 w 9"/>
                <a:gd name="T25" fmla="*/ 33 h 75"/>
                <a:gd name="T26" fmla="*/ 0 w 9"/>
                <a:gd name="T27" fmla="*/ 33 h 75"/>
                <a:gd name="T28" fmla="*/ 0 w 9"/>
                <a:gd name="T29" fmla="*/ 49 h 75"/>
                <a:gd name="T30" fmla="*/ 4 w 9"/>
                <a:gd name="T31" fmla="*/ 49 h 75"/>
                <a:gd name="T32" fmla="*/ 4 w 9"/>
                <a:gd name="T33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75">
                  <a:moveTo>
                    <a:pt x="9" y="75"/>
                  </a:moveTo>
                  <a:lnTo>
                    <a:pt x="9" y="71"/>
                  </a:lnTo>
                  <a:lnTo>
                    <a:pt x="4" y="71"/>
                  </a:lnTo>
                  <a:lnTo>
                    <a:pt x="4" y="64"/>
                  </a:lnTo>
                  <a:lnTo>
                    <a:pt x="0" y="64"/>
                  </a:lnTo>
                  <a:lnTo>
                    <a:pt x="0" y="75"/>
                  </a:lnTo>
                  <a:lnTo>
                    <a:pt x="9" y="75"/>
                  </a:lnTo>
                  <a:close/>
                  <a:moveTo>
                    <a:pt x="4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0"/>
                  </a:lnTo>
                  <a:close/>
                  <a:moveTo>
                    <a:pt x="4" y="33"/>
                  </a:moveTo>
                  <a:lnTo>
                    <a:pt x="0" y="33"/>
                  </a:lnTo>
                  <a:lnTo>
                    <a:pt x="0" y="49"/>
                  </a:lnTo>
                  <a:lnTo>
                    <a:pt x="4" y="49"/>
                  </a:lnTo>
                  <a:lnTo>
                    <a:pt x="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D167603C-7BE9-48EE-89C6-8AD2820CA679}"/>
              </a:ext>
            </a:extLst>
          </p:cNvPr>
          <p:cNvGrpSpPr/>
          <p:nvPr/>
        </p:nvGrpSpPr>
        <p:grpSpPr>
          <a:xfrm>
            <a:off x="5115771" y="3348922"/>
            <a:ext cx="430151" cy="655867"/>
            <a:chOff x="6876091" y="2491754"/>
            <a:chExt cx="473994" cy="597288"/>
          </a:xfrm>
        </p:grpSpPr>
        <p:sp>
          <p:nvSpPr>
            <p:cNvPr id="254" name="Freeform 137">
              <a:extLst>
                <a:ext uri="{FF2B5EF4-FFF2-40B4-BE49-F238E27FC236}">
                  <a16:creationId xmlns:a16="http://schemas.microsoft.com/office/drawing/2014/main" id="{2E17C016-F980-4875-B78D-7CDED63874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6091" y="2719162"/>
              <a:ext cx="473994" cy="369880"/>
            </a:xfrm>
            <a:custGeom>
              <a:avLst/>
              <a:gdLst>
                <a:gd name="T0" fmla="*/ 73 w 73"/>
                <a:gd name="T1" fmla="*/ 17 h 57"/>
                <a:gd name="T2" fmla="*/ 73 w 73"/>
                <a:gd name="T3" fmla="*/ 8 h 57"/>
                <a:gd name="T4" fmla="*/ 64 w 73"/>
                <a:gd name="T5" fmla="*/ 0 h 57"/>
                <a:gd name="T6" fmla="*/ 9 w 73"/>
                <a:gd name="T7" fmla="*/ 0 h 57"/>
                <a:gd name="T8" fmla="*/ 0 w 73"/>
                <a:gd name="T9" fmla="*/ 8 h 57"/>
                <a:gd name="T10" fmla="*/ 0 w 73"/>
                <a:gd name="T11" fmla="*/ 48 h 57"/>
                <a:gd name="T12" fmla="*/ 9 w 73"/>
                <a:gd name="T13" fmla="*/ 57 h 57"/>
                <a:gd name="T14" fmla="*/ 64 w 73"/>
                <a:gd name="T15" fmla="*/ 57 h 57"/>
                <a:gd name="T16" fmla="*/ 73 w 73"/>
                <a:gd name="T17" fmla="*/ 48 h 57"/>
                <a:gd name="T18" fmla="*/ 73 w 73"/>
                <a:gd name="T19" fmla="*/ 46 h 57"/>
                <a:gd name="T20" fmla="*/ 61 w 73"/>
                <a:gd name="T21" fmla="*/ 46 h 57"/>
                <a:gd name="T22" fmla="*/ 61 w 73"/>
                <a:gd name="T23" fmla="*/ 41 h 57"/>
                <a:gd name="T24" fmla="*/ 73 w 73"/>
                <a:gd name="T25" fmla="*/ 41 h 57"/>
                <a:gd name="T26" fmla="*/ 73 w 73"/>
                <a:gd name="T27" fmla="*/ 34 h 57"/>
                <a:gd name="T28" fmla="*/ 61 w 73"/>
                <a:gd name="T29" fmla="*/ 34 h 57"/>
                <a:gd name="T30" fmla="*/ 61 w 73"/>
                <a:gd name="T31" fmla="*/ 29 h 57"/>
                <a:gd name="T32" fmla="*/ 73 w 73"/>
                <a:gd name="T33" fmla="*/ 29 h 57"/>
                <a:gd name="T34" fmla="*/ 73 w 73"/>
                <a:gd name="T35" fmla="*/ 22 h 57"/>
                <a:gd name="T36" fmla="*/ 61 w 73"/>
                <a:gd name="T37" fmla="*/ 22 h 57"/>
                <a:gd name="T38" fmla="*/ 61 w 73"/>
                <a:gd name="T39" fmla="*/ 17 h 57"/>
                <a:gd name="T40" fmla="*/ 73 w 73"/>
                <a:gd name="T41" fmla="*/ 17 h 57"/>
                <a:gd name="T42" fmla="*/ 40 w 73"/>
                <a:gd name="T43" fmla="*/ 33 h 57"/>
                <a:gd name="T44" fmla="*/ 40 w 73"/>
                <a:gd name="T45" fmla="*/ 39 h 57"/>
                <a:gd name="T46" fmla="*/ 37 w 73"/>
                <a:gd name="T47" fmla="*/ 42 h 57"/>
                <a:gd name="T48" fmla="*/ 34 w 73"/>
                <a:gd name="T49" fmla="*/ 39 h 57"/>
                <a:gd name="T50" fmla="*/ 34 w 73"/>
                <a:gd name="T51" fmla="*/ 33 h 57"/>
                <a:gd name="T52" fmla="*/ 29 w 73"/>
                <a:gd name="T53" fmla="*/ 26 h 57"/>
                <a:gd name="T54" fmla="*/ 37 w 73"/>
                <a:gd name="T55" fmla="*/ 19 h 57"/>
                <a:gd name="T56" fmla="*/ 44 w 73"/>
                <a:gd name="T57" fmla="*/ 26 h 57"/>
                <a:gd name="T58" fmla="*/ 40 w 73"/>
                <a:gd name="T59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57">
                  <a:moveTo>
                    <a:pt x="73" y="17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3" y="4"/>
                    <a:pt x="69" y="0"/>
                    <a:pt x="6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9" y="57"/>
                    <a:pt x="73" y="53"/>
                    <a:pt x="73" y="48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17"/>
                    <a:pt x="61" y="17"/>
                    <a:pt x="61" y="17"/>
                  </a:cubicBezTo>
                  <a:lnTo>
                    <a:pt x="73" y="17"/>
                  </a:lnTo>
                  <a:close/>
                  <a:moveTo>
                    <a:pt x="40" y="33"/>
                  </a:moveTo>
                  <a:cubicBezTo>
                    <a:pt x="40" y="39"/>
                    <a:pt x="40" y="39"/>
                    <a:pt x="40" y="39"/>
                  </a:cubicBezTo>
                  <a:cubicBezTo>
                    <a:pt x="40" y="40"/>
                    <a:pt x="39" y="42"/>
                    <a:pt x="37" y="42"/>
                  </a:cubicBezTo>
                  <a:cubicBezTo>
                    <a:pt x="35" y="42"/>
                    <a:pt x="34" y="40"/>
                    <a:pt x="34" y="3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1" y="32"/>
                    <a:pt x="29" y="29"/>
                    <a:pt x="29" y="26"/>
                  </a:cubicBezTo>
                  <a:cubicBezTo>
                    <a:pt x="29" y="22"/>
                    <a:pt x="33" y="19"/>
                    <a:pt x="37" y="19"/>
                  </a:cubicBezTo>
                  <a:cubicBezTo>
                    <a:pt x="41" y="19"/>
                    <a:pt x="44" y="22"/>
                    <a:pt x="44" y="26"/>
                  </a:cubicBezTo>
                  <a:cubicBezTo>
                    <a:pt x="44" y="29"/>
                    <a:pt x="43" y="32"/>
                    <a:pt x="40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38">
              <a:extLst>
                <a:ext uri="{FF2B5EF4-FFF2-40B4-BE49-F238E27FC236}">
                  <a16:creationId xmlns:a16="http://schemas.microsoft.com/office/drawing/2014/main" id="{BC8B01EC-08F5-4B59-B1CB-9F31798FD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669" y="2491754"/>
              <a:ext cx="380839" cy="213708"/>
            </a:xfrm>
            <a:custGeom>
              <a:avLst/>
              <a:gdLst>
                <a:gd name="T0" fmla="*/ 11 w 59"/>
                <a:gd name="T1" fmla="*/ 23 h 33"/>
                <a:gd name="T2" fmla="*/ 25 w 59"/>
                <a:gd name="T3" fmla="*/ 8 h 33"/>
                <a:gd name="T4" fmla="*/ 34 w 59"/>
                <a:gd name="T5" fmla="*/ 8 h 33"/>
                <a:gd name="T6" fmla="*/ 49 w 59"/>
                <a:gd name="T7" fmla="*/ 23 h 33"/>
                <a:gd name="T8" fmla="*/ 49 w 59"/>
                <a:gd name="T9" fmla="*/ 33 h 33"/>
                <a:gd name="T10" fmla="*/ 59 w 59"/>
                <a:gd name="T11" fmla="*/ 33 h 33"/>
                <a:gd name="T12" fmla="*/ 59 w 59"/>
                <a:gd name="T13" fmla="*/ 20 h 33"/>
                <a:gd name="T14" fmla="*/ 39 w 59"/>
                <a:gd name="T15" fmla="*/ 0 h 33"/>
                <a:gd name="T16" fmla="*/ 20 w 59"/>
                <a:gd name="T17" fmla="*/ 0 h 33"/>
                <a:gd name="T18" fmla="*/ 0 w 59"/>
                <a:gd name="T19" fmla="*/ 20 h 33"/>
                <a:gd name="T20" fmla="*/ 0 w 59"/>
                <a:gd name="T21" fmla="*/ 33 h 33"/>
                <a:gd name="T22" fmla="*/ 11 w 59"/>
                <a:gd name="T23" fmla="*/ 33 h 33"/>
                <a:gd name="T24" fmla="*/ 11 w 59"/>
                <a:gd name="T25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3">
                  <a:moveTo>
                    <a:pt x="11" y="23"/>
                  </a:moveTo>
                  <a:cubicBezTo>
                    <a:pt x="11" y="15"/>
                    <a:pt x="17" y="8"/>
                    <a:pt x="2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42" y="8"/>
                    <a:pt x="49" y="15"/>
                    <a:pt x="49" y="2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9"/>
                    <a:pt x="50" y="0"/>
                    <a:pt x="3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1" y="33"/>
                    <a:pt x="11" y="33"/>
                    <a:pt x="11" y="33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7642F64B-CEC1-4965-B548-53C8CD7EA6F1}"/>
              </a:ext>
            </a:extLst>
          </p:cNvPr>
          <p:cNvGrpSpPr/>
          <p:nvPr/>
        </p:nvGrpSpPr>
        <p:grpSpPr>
          <a:xfrm>
            <a:off x="2069737" y="3372286"/>
            <a:ext cx="606092" cy="662155"/>
            <a:chOff x="1654175" y="1014413"/>
            <a:chExt cx="604838" cy="546100"/>
          </a:xfrm>
          <a:solidFill>
            <a:schemeClr val="bg1"/>
          </a:solidFill>
        </p:grpSpPr>
        <p:sp>
          <p:nvSpPr>
            <p:cNvPr id="256" name="Freeform 26">
              <a:extLst>
                <a:ext uri="{FF2B5EF4-FFF2-40B4-BE49-F238E27FC236}">
                  <a16:creationId xmlns:a16="http://schemas.microsoft.com/office/drawing/2014/main" id="{AA02F505-DF3C-4F3F-9A32-A71997FC7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650" y="1085851"/>
              <a:ext cx="233363" cy="306388"/>
            </a:xfrm>
            <a:custGeom>
              <a:avLst/>
              <a:gdLst>
                <a:gd name="T0" fmla="*/ 56 w 82"/>
                <a:gd name="T1" fmla="*/ 0 h 108"/>
                <a:gd name="T2" fmla="*/ 44 w 82"/>
                <a:gd name="T3" fmla="*/ 12 h 108"/>
                <a:gd name="T4" fmla="*/ 37 w 82"/>
                <a:gd name="T5" fmla="*/ 41 h 108"/>
                <a:gd name="T6" fmla="*/ 18 w 82"/>
                <a:gd name="T7" fmla="*/ 50 h 108"/>
                <a:gd name="T8" fmla="*/ 8 w 82"/>
                <a:gd name="T9" fmla="*/ 48 h 108"/>
                <a:gd name="T10" fmla="*/ 0 w 82"/>
                <a:gd name="T11" fmla="*/ 55 h 108"/>
                <a:gd name="T12" fmla="*/ 54 w 82"/>
                <a:gd name="T13" fmla="*/ 108 h 108"/>
                <a:gd name="T14" fmla="*/ 56 w 82"/>
                <a:gd name="T1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08">
                  <a:moveTo>
                    <a:pt x="56" y="0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48" y="20"/>
                    <a:pt x="46" y="33"/>
                    <a:pt x="37" y="41"/>
                  </a:cubicBezTo>
                  <a:cubicBezTo>
                    <a:pt x="32" y="47"/>
                    <a:pt x="24" y="50"/>
                    <a:pt x="18" y="50"/>
                  </a:cubicBezTo>
                  <a:cubicBezTo>
                    <a:pt x="14" y="50"/>
                    <a:pt x="11" y="49"/>
                    <a:pt x="8" y="48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80" y="72"/>
                    <a:pt x="82" y="29"/>
                    <a:pt x="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8">
              <a:extLst>
                <a:ext uri="{FF2B5EF4-FFF2-40B4-BE49-F238E27FC236}">
                  <a16:creationId xmlns:a16="http://schemas.microsoft.com/office/drawing/2014/main" id="{3E4C755E-D608-407C-991F-BE715E722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1014413"/>
              <a:ext cx="306388" cy="212725"/>
            </a:xfrm>
            <a:custGeom>
              <a:avLst/>
              <a:gdLst>
                <a:gd name="T0" fmla="*/ 53 w 108"/>
                <a:gd name="T1" fmla="*/ 75 h 75"/>
                <a:gd name="T2" fmla="*/ 60 w 108"/>
                <a:gd name="T3" fmla="*/ 67 h 75"/>
                <a:gd name="T4" fmla="*/ 58 w 108"/>
                <a:gd name="T5" fmla="*/ 54 h 75"/>
                <a:gd name="T6" fmla="*/ 67 w 108"/>
                <a:gd name="T7" fmla="*/ 38 h 75"/>
                <a:gd name="T8" fmla="*/ 86 w 108"/>
                <a:gd name="T9" fmla="*/ 29 h 75"/>
                <a:gd name="T10" fmla="*/ 96 w 108"/>
                <a:gd name="T11" fmla="*/ 31 h 75"/>
                <a:gd name="T12" fmla="*/ 108 w 108"/>
                <a:gd name="T13" fmla="*/ 19 h 75"/>
                <a:gd name="T14" fmla="*/ 59 w 108"/>
                <a:gd name="T15" fmla="*/ 0 h 75"/>
                <a:gd name="T16" fmla="*/ 0 w 108"/>
                <a:gd name="T17" fmla="*/ 21 h 75"/>
                <a:gd name="T18" fmla="*/ 53 w 108"/>
                <a:gd name="T1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75">
                  <a:moveTo>
                    <a:pt x="53" y="75"/>
                  </a:moveTo>
                  <a:cubicBezTo>
                    <a:pt x="60" y="67"/>
                    <a:pt x="60" y="67"/>
                    <a:pt x="60" y="67"/>
                  </a:cubicBezTo>
                  <a:cubicBezTo>
                    <a:pt x="58" y="63"/>
                    <a:pt x="57" y="59"/>
                    <a:pt x="58" y="54"/>
                  </a:cubicBezTo>
                  <a:cubicBezTo>
                    <a:pt x="59" y="48"/>
                    <a:pt x="62" y="42"/>
                    <a:pt x="67" y="38"/>
                  </a:cubicBezTo>
                  <a:cubicBezTo>
                    <a:pt x="72" y="32"/>
                    <a:pt x="79" y="29"/>
                    <a:pt x="86" y="29"/>
                  </a:cubicBezTo>
                  <a:cubicBezTo>
                    <a:pt x="90" y="29"/>
                    <a:pt x="93" y="30"/>
                    <a:pt x="96" y="31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95" y="7"/>
                    <a:pt x="78" y="0"/>
                    <a:pt x="59" y="0"/>
                  </a:cubicBezTo>
                  <a:cubicBezTo>
                    <a:pt x="39" y="0"/>
                    <a:pt x="18" y="8"/>
                    <a:pt x="0" y="21"/>
                  </a:cubicBezTo>
                  <a:lnTo>
                    <a:pt x="53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9">
              <a:extLst>
                <a:ext uri="{FF2B5EF4-FFF2-40B4-BE49-F238E27FC236}">
                  <a16:creationId xmlns:a16="http://schemas.microsoft.com/office/drawing/2014/main" id="{A60CBC16-08EF-4BE5-9473-514EA0FA9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4175" y="1090613"/>
              <a:ext cx="508000" cy="469900"/>
            </a:xfrm>
            <a:custGeom>
              <a:avLst/>
              <a:gdLst>
                <a:gd name="T0" fmla="*/ 123 w 179"/>
                <a:gd name="T1" fmla="*/ 56 h 165"/>
                <a:gd name="T2" fmla="*/ 123 w 179"/>
                <a:gd name="T3" fmla="*/ 56 h 165"/>
                <a:gd name="T4" fmla="*/ 123 w 179"/>
                <a:gd name="T5" fmla="*/ 56 h 165"/>
                <a:gd name="T6" fmla="*/ 66 w 179"/>
                <a:gd name="T7" fmla="*/ 0 h 165"/>
                <a:gd name="T8" fmla="*/ 57 w 179"/>
                <a:gd name="T9" fmla="*/ 8 h 165"/>
                <a:gd name="T10" fmla="*/ 30 w 179"/>
                <a:gd name="T11" fmla="*/ 149 h 165"/>
                <a:gd name="T12" fmla="*/ 76 w 179"/>
                <a:gd name="T13" fmla="*/ 165 h 165"/>
                <a:gd name="T14" fmla="*/ 171 w 179"/>
                <a:gd name="T15" fmla="*/ 122 h 165"/>
                <a:gd name="T16" fmla="*/ 179 w 179"/>
                <a:gd name="T17" fmla="*/ 113 h 165"/>
                <a:gd name="T18" fmla="*/ 123 w 179"/>
                <a:gd name="T19" fmla="*/ 5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65">
                  <a:moveTo>
                    <a:pt x="123" y="56"/>
                  </a:moveTo>
                  <a:cubicBezTo>
                    <a:pt x="123" y="56"/>
                    <a:pt x="123" y="56"/>
                    <a:pt x="123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3" y="2"/>
                    <a:pt x="60" y="5"/>
                    <a:pt x="57" y="8"/>
                  </a:cubicBezTo>
                  <a:cubicBezTo>
                    <a:pt x="12" y="53"/>
                    <a:pt x="0" y="118"/>
                    <a:pt x="30" y="149"/>
                  </a:cubicBezTo>
                  <a:cubicBezTo>
                    <a:pt x="41" y="160"/>
                    <a:pt x="57" y="165"/>
                    <a:pt x="76" y="165"/>
                  </a:cubicBezTo>
                  <a:cubicBezTo>
                    <a:pt x="108" y="165"/>
                    <a:pt x="144" y="149"/>
                    <a:pt x="171" y="122"/>
                  </a:cubicBezTo>
                  <a:cubicBezTo>
                    <a:pt x="174" y="119"/>
                    <a:pt x="177" y="116"/>
                    <a:pt x="179" y="113"/>
                  </a:cubicBezTo>
                  <a:lnTo>
                    <a:pt x="123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8" name="모서리가 둥근 직사각형 40">
            <a:extLst>
              <a:ext uri="{FF2B5EF4-FFF2-40B4-BE49-F238E27FC236}">
                <a16:creationId xmlns:a16="http://schemas.microsoft.com/office/drawing/2014/main" id="{C9D2F3D0-5EBF-4923-A2AB-D80F8364C6E7}"/>
              </a:ext>
            </a:extLst>
          </p:cNvPr>
          <p:cNvSpPr/>
          <p:nvPr/>
        </p:nvSpPr>
        <p:spPr>
          <a:xfrm>
            <a:off x="239916" y="2402193"/>
            <a:ext cx="1993085" cy="359369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 w="28575" cmpd="dbl">
            <a:noFill/>
          </a:ln>
          <a:effectLst>
            <a:outerShdw blurRad="50800" dist="38100" dir="5400000" algn="t" rotWithShape="0">
              <a:srgbClr val="164B2D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prstClr val="white"/>
                </a:solidFill>
              </a:rPr>
              <a:t>자료</a:t>
            </a:r>
            <a:r>
              <a:rPr lang="en-US" altLang="ko-KR" sz="1200" b="1" dirty="0">
                <a:solidFill>
                  <a:prstClr val="white"/>
                </a:solidFill>
              </a:rPr>
              <a:t>: </a:t>
            </a:r>
            <a:r>
              <a:rPr lang="ko-KR" altLang="en-US" sz="1200" b="1" dirty="0" err="1">
                <a:solidFill>
                  <a:prstClr val="white"/>
                </a:solidFill>
              </a:rPr>
              <a:t>원티드</a:t>
            </a:r>
            <a:r>
              <a:rPr lang="ko-KR" altLang="en-US" sz="1200" b="1" dirty="0">
                <a:solidFill>
                  <a:prstClr val="white"/>
                </a:solidFill>
              </a:rPr>
              <a:t> </a:t>
            </a:r>
            <a:r>
              <a:rPr lang="en-US" altLang="ko-KR" sz="1200" b="1" dirty="0">
                <a:solidFill>
                  <a:prstClr val="white"/>
                </a:solidFill>
              </a:rPr>
              <a:t>Wanted</a:t>
            </a:r>
          </a:p>
        </p:txBody>
      </p:sp>
      <p:sp>
        <p:nvSpPr>
          <p:cNvPr id="129" name="모서리가 둥근 직사각형 40">
            <a:extLst>
              <a:ext uri="{FF2B5EF4-FFF2-40B4-BE49-F238E27FC236}">
                <a16:creationId xmlns:a16="http://schemas.microsoft.com/office/drawing/2014/main" id="{95024504-A529-44CD-AE6E-40B3A8BF81E2}"/>
              </a:ext>
            </a:extLst>
          </p:cNvPr>
          <p:cNvSpPr/>
          <p:nvPr/>
        </p:nvSpPr>
        <p:spPr>
          <a:xfrm>
            <a:off x="7776933" y="2524068"/>
            <a:ext cx="1166914" cy="333802"/>
          </a:xfrm>
          <a:prstGeom prst="roundRect">
            <a:avLst>
              <a:gd name="adj" fmla="val 50000"/>
            </a:avLst>
          </a:prstGeom>
          <a:solidFill>
            <a:srgbClr val="303962">
              <a:alpha val="82000"/>
            </a:srgbClr>
          </a:solidFill>
          <a:ln w="28575" cmpd="dbl">
            <a:noFill/>
          </a:ln>
          <a:effectLst>
            <a:outerShdw blurRad="50800" dist="38100" dir="5400000" algn="t" rotWithShape="0">
              <a:srgbClr val="164B2D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>
                <a:solidFill>
                  <a:prstClr val="white"/>
                </a:solidFill>
              </a:rPr>
              <a:t>(</a:t>
            </a:r>
            <a:r>
              <a:rPr lang="ko-KR" altLang="en-US" sz="1000" b="1" dirty="0">
                <a:solidFill>
                  <a:prstClr val="white"/>
                </a:solidFill>
              </a:rPr>
              <a:t>단위</a:t>
            </a:r>
            <a:r>
              <a:rPr lang="en-US" altLang="ko-KR" sz="1000" b="1" dirty="0">
                <a:solidFill>
                  <a:prstClr val="white"/>
                </a:solidFill>
              </a:rPr>
              <a:t>: </a:t>
            </a:r>
            <a:r>
              <a:rPr lang="ko-KR" altLang="en-US" sz="1000" b="1" dirty="0">
                <a:solidFill>
                  <a:prstClr val="white"/>
                </a:solidFill>
              </a:rPr>
              <a:t>만원</a:t>
            </a:r>
            <a:r>
              <a:rPr lang="en-US" altLang="ko-KR" sz="1000" b="1" dirty="0">
                <a:solidFill>
                  <a:prstClr val="white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33254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직사각형 200">
            <a:extLst>
              <a:ext uri="{FF2B5EF4-FFF2-40B4-BE49-F238E27FC236}">
                <a16:creationId xmlns:a16="http://schemas.microsoft.com/office/drawing/2014/main" id="{AB252189-2D7E-43D1-8DD4-7A2CE2F63EAD}"/>
              </a:ext>
            </a:extLst>
          </p:cNvPr>
          <p:cNvSpPr/>
          <p:nvPr/>
        </p:nvSpPr>
        <p:spPr>
          <a:xfrm>
            <a:off x="260744" y="597064"/>
            <a:ext cx="8679561" cy="54303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31800" dist="25400" dir="5400000" algn="t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grpSp>
        <p:nvGrpSpPr>
          <p:cNvPr id="185" name="그룹 184">
            <a:extLst>
              <a:ext uri="{FF2B5EF4-FFF2-40B4-BE49-F238E27FC236}">
                <a16:creationId xmlns:a16="http://schemas.microsoft.com/office/drawing/2014/main" id="{7D43339A-DBFC-4AC4-8313-97435F937703}"/>
              </a:ext>
            </a:extLst>
          </p:cNvPr>
          <p:cNvGrpSpPr/>
          <p:nvPr/>
        </p:nvGrpSpPr>
        <p:grpSpPr>
          <a:xfrm>
            <a:off x="232219" y="620688"/>
            <a:ext cx="8679561" cy="491617"/>
            <a:chOff x="309626" y="245385"/>
            <a:chExt cx="11572748" cy="655489"/>
          </a:xfrm>
        </p:grpSpPr>
        <p:sp>
          <p:nvSpPr>
            <p:cNvPr id="187" name="직사각형 186">
              <a:extLst>
                <a:ext uri="{FF2B5EF4-FFF2-40B4-BE49-F238E27FC236}">
                  <a16:creationId xmlns:a16="http://schemas.microsoft.com/office/drawing/2014/main" id="{29C95BA5-BEB0-403A-821F-FBDBAF6CC7E9}"/>
                </a:ext>
              </a:extLst>
            </p:cNvPr>
            <p:cNvSpPr/>
            <p:nvPr/>
          </p:nvSpPr>
          <p:spPr>
            <a:xfrm>
              <a:off x="11217893" y="253174"/>
              <a:ext cx="664481" cy="647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31800" dist="25400" dir="5400000" algn="t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white"/>
                </a:solidFill>
              </a:endParaRPr>
            </a:p>
          </p:txBody>
        </p:sp>
        <p:sp>
          <p:nvSpPr>
            <p:cNvPr id="188" name="직사각형 187">
              <a:extLst>
                <a:ext uri="{FF2B5EF4-FFF2-40B4-BE49-F238E27FC236}">
                  <a16:creationId xmlns:a16="http://schemas.microsoft.com/office/drawing/2014/main" id="{26C24999-60BA-4854-B86B-7403F317EC9C}"/>
                </a:ext>
              </a:extLst>
            </p:cNvPr>
            <p:cNvSpPr/>
            <p:nvPr/>
          </p:nvSpPr>
          <p:spPr>
            <a:xfrm>
              <a:off x="1058925" y="245385"/>
              <a:ext cx="10157083" cy="647700"/>
            </a:xfrm>
            <a:prstGeom prst="rect">
              <a:avLst/>
            </a:prstGeom>
            <a:solidFill>
              <a:srgbClr val="30396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1" latinLnBrk="0">
                <a:defRPr/>
              </a:pPr>
              <a:r>
                <a:rPr lang="en-US" altLang="ko-KR" b="1" kern="0" dirty="0">
                  <a:solidFill>
                    <a:prstClr val="white"/>
                  </a:solidFill>
                </a:rPr>
                <a:t>10</a:t>
              </a:r>
              <a:r>
                <a:rPr lang="ko-KR" altLang="en-US" b="1" kern="0" dirty="0">
                  <a:solidFill>
                    <a:prstClr val="white"/>
                  </a:solidFill>
                </a:rPr>
                <a:t>년</a:t>
              </a:r>
              <a:r>
                <a:rPr lang="en-US" altLang="ko-KR" b="1" kern="0" dirty="0">
                  <a:solidFill>
                    <a:prstClr val="white"/>
                  </a:solidFill>
                </a:rPr>
                <a:t> </a:t>
              </a:r>
              <a:r>
                <a:rPr lang="ko-KR" altLang="en-US" b="1" kern="0" dirty="0">
                  <a:solidFill>
                    <a:prstClr val="white"/>
                  </a:solidFill>
                </a:rPr>
                <a:t> </a:t>
              </a:r>
              <a:r>
                <a:rPr lang="en-US" altLang="ko-KR" b="1" kern="0" dirty="0">
                  <a:solidFill>
                    <a:prstClr val="white"/>
                  </a:solidFill>
                </a:rPr>
                <a:t>IT·</a:t>
              </a:r>
              <a:r>
                <a:rPr lang="ko-KR" altLang="en-US" b="1" kern="0" dirty="0">
                  <a:solidFill>
                    <a:prstClr val="white"/>
                  </a:solidFill>
                </a:rPr>
                <a:t>인터넷분야 연봉  </a:t>
              </a:r>
              <a:r>
                <a:rPr lang="en-US" altLang="ko-KR" b="1" kern="0" dirty="0">
                  <a:solidFill>
                    <a:prstClr val="white"/>
                  </a:solidFill>
                </a:rPr>
                <a:t>( </a:t>
              </a:r>
              <a:r>
                <a:rPr lang="ko-KR" altLang="en-US" b="1" kern="0" dirty="0">
                  <a:solidFill>
                    <a:srgbClr val="FFFF00"/>
                  </a:solidFill>
                </a:rPr>
                <a:t>초봉 </a:t>
              </a:r>
              <a:r>
                <a:rPr lang="en-US" altLang="ko-KR" b="1" kern="0" dirty="0">
                  <a:solidFill>
                    <a:srgbClr val="FFFF00"/>
                  </a:solidFill>
                </a:rPr>
                <a:t>*2 </a:t>
              </a:r>
              <a:r>
                <a:rPr lang="ko-KR" altLang="en-US" b="1" kern="0" dirty="0">
                  <a:solidFill>
                    <a:srgbClr val="FFFF00"/>
                  </a:solidFill>
                </a:rPr>
                <a:t>배 이상 </a:t>
              </a:r>
              <a:r>
                <a:rPr lang="en-US" altLang="ko-KR" b="1" kern="0" dirty="0">
                  <a:solidFill>
                    <a:prstClr val="white"/>
                  </a:solidFill>
                </a:rPr>
                <a:t>)</a:t>
              </a:r>
              <a:endParaRPr lang="ko-KR" alt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89" name="그룹 188">
              <a:extLst>
                <a:ext uri="{FF2B5EF4-FFF2-40B4-BE49-F238E27FC236}">
                  <a16:creationId xmlns:a16="http://schemas.microsoft.com/office/drawing/2014/main" id="{2035AC8C-D254-4F82-9942-12A3FDB31CA0}"/>
                </a:ext>
              </a:extLst>
            </p:cNvPr>
            <p:cNvGrpSpPr/>
            <p:nvPr/>
          </p:nvGrpSpPr>
          <p:grpSpPr>
            <a:xfrm>
              <a:off x="11434660" y="462783"/>
              <a:ext cx="230946" cy="228482"/>
              <a:chOff x="11242636" y="735673"/>
              <a:chExt cx="230946" cy="228482"/>
            </a:xfrm>
          </p:grpSpPr>
          <p:sp>
            <p:nvSpPr>
              <p:cNvPr id="194" name="타원 193">
                <a:extLst>
                  <a:ext uri="{FF2B5EF4-FFF2-40B4-BE49-F238E27FC236}">
                    <a16:creationId xmlns:a16="http://schemas.microsoft.com/office/drawing/2014/main" id="{71438CDB-7B65-445C-AECF-3F71A3DE51C0}"/>
                  </a:ext>
                </a:extLst>
              </p:cNvPr>
              <p:cNvSpPr/>
              <p:nvPr/>
            </p:nvSpPr>
            <p:spPr>
              <a:xfrm>
                <a:off x="11302773" y="800483"/>
                <a:ext cx="108789" cy="108789"/>
              </a:xfrm>
              <a:prstGeom prst="ellipse">
                <a:avLst/>
              </a:prstGeom>
              <a:solidFill>
                <a:srgbClr val="FFC000"/>
              </a:solidFill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5" name="사각형: 둥근 위쪽 모서리 194">
                <a:extLst>
                  <a:ext uri="{FF2B5EF4-FFF2-40B4-BE49-F238E27FC236}">
                    <a16:creationId xmlns:a16="http://schemas.microsoft.com/office/drawing/2014/main" id="{250176AE-E843-4240-84A5-2D5A7987E0D6}"/>
                  </a:ext>
                </a:extLst>
              </p:cNvPr>
              <p:cNvSpPr/>
              <p:nvPr/>
            </p:nvSpPr>
            <p:spPr>
              <a:xfrm>
                <a:off x="11333147" y="910155"/>
                <a:ext cx="48043" cy="54000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noFill/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96" name="직선 연결선 195">
                <a:extLst>
                  <a:ext uri="{FF2B5EF4-FFF2-40B4-BE49-F238E27FC236}">
                    <a16:creationId xmlns:a16="http://schemas.microsoft.com/office/drawing/2014/main" id="{1EF09612-5F78-493C-A20A-1F2518B2E4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59549" y="735673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직선 연결선 196">
                <a:extLst>
                  <a:ext uri="{FF2B5EF4-FFF2-40B4-BE49-F238E27FC236}">
                    <a16:creationId xmlns:a16="http://schemas.microsoft.com/office/drawing/2014/main" id="{23A25F21-17F6-4E92-B82F-0216346F723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459354" y="838200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직선 연결선 197">
                <a:extLst>
                  <a:ext uri="{FF2B5EF4-FFF2-40B4-BE49-F238E27FC236}">
                    <a16:creationId xmlns:a16="http://schemas.microsoft.com/office/drawing/2014/main" id="{E1ACA397-D810-46F5-89DE-4EF723D0AFC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1256864" y="835420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직선 연결선 198">
                <a:extLst>
                  <a:ext uri="{FF2B5EF4-FFF2-40B4-BE49-F238E27FC236}">
                    <a16:creationId xmlns:a16="http://schemas.microsoft.com/office/drawing/2014/main" id="{5532DB7A-8508-4FF5-BD25-4E3EB4613E88}"/>
                  </a:ext>
                </a:extLst>
              </p:cNvPr>
              <p:cNvCxnSpPr>
                <a:cxnSpLocks/>
              </p:cNvCxnSpPr>
              <p:nvPr/>
            </p:nvCxnSpPr>
            <p:spPr>
              <a:xfrm rot="8100000">
                <a:off x="11282498" y="767378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직선 연결선 199">
                <a:extLst>
                  <a:ext uri="{FF2B5EF4-FFF2-40B4-BE49-F238E27FC236}">
                    <a16:creationId xmlns:a16="http://schemas.microsoft.com/office/drawing/2014/main" id="{61E9EE46-6CF0-4835-B9EA-08A944D6A786}"/>
                  </a:ext>
                </a:extLst>
              </p:cNvPr>
              <p:cNvCxnSpPr>
                <a:cxnSpLocks/>
              </p:cNvCxnSpPr>
              <p:nvPr/>
            </p:nvCxnSpPr>
            <p:spPr>
              <a:xfrm rot="13500000">
                <a:off x="11433473" y="772140"/>
                <a:ext cx="0" cy="28456"/>
              </a:xfrm>
              <a:prstGeom prst="line">
                <a:avLst/>
              </a:prstGeom>
              <a:ln w="15875" cap="rnd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직사각형 189">
              <a:extLst>
                <a:ext uri="{FF2B5EF4-FFF2-40B4-BE49-F238E27FC236}">
                  <a16:creationId xmlns:a16="http://schemas.microsoft.com/office/drawing/2014/main" id="{AB4928E7-E873-4435-9413-F4C26B499D00}"/>
                </a:ext>
              </a:extLst>
            </p:cNvPr>
            <p:cNvSpPr/>
            <p:nvPr/>
          </p:nvSpPr>
          <p:spPr>
            <a:xfrm>
              <a:off x="309626" y="245385"/>
              <a:ext cx="749300" cy="6477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>
              <a:outerShdw dist="25400" algn="l" rotWithShape="0">
                <a:schemeClr val="bg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altLang="ko-KR" b="1" dirty="0">
                  <a:solidFill>
                    <a:srgbClr val="303962"/>
                  </a:solidFill>
                </a:rPr>
                <a:t>02</a:t>
              </a:r>
              <a:endParaRPr lang="ko-KR" altLang="en-US" b="1" dirty="0">
                <a:solidFill>
                  <a:srgbClr val="303962"/>
                </a:solidFill>
              </a:endParaRPr>
            </a:p>
          </p:txBody>
        </p:sp>
        <p:grpSp>
          <p:nvGrpSpPr>
            <p:cNvPr id="191" name="그룹 190">
              <a:extLst>
                <a:ext uri="{FF2B5EF4-FFF2-40B4-BE49-F238E27FC236}">
                  <a16:creationId xmlns:a16="http://schemas.microsoft.com/office/drawing/2014/main" id="{5E2B8AF2-AC27-456C-9FCF-FF54BDC0FEE6}"/>
                </a:ext>
              </a:extLst>
            </p:cNvPr>
            <p:cNvGrpSpPr/>
            <p:nvPr/>
          </p:nvGrpSpPr>
          <p:grpSpPr>
            <a:xfrm>
              <a:off x="10703092" y="493743"/>
              <a:ext cx="267186" cy="165383"/>
              <a:chOff x="10447060" y="740631"/>
              <a:chExt cx="267186" cy="165383"/>
            </a:xfrm>
          </p:grpSpPr>
          <p:sp>
            <p:nvSpPr>
              <p:cNvPr id="192" name="화살표: 갈매기형 수장 191">
                <a:extLst>
                  <a:ext uri="{FF2B5EF4-FFF2-40B4-BE49-F238E27FC236}">
                    <a16:creationId xmlns:a16="http://schemas.microsoft.com/office/drawing/2014/main" id="{FD8EF4AD-B2A9-4934-9D6D-E43F24442618}"/>
                  </a:ext>
                </a:extLst>
              </p:cNvPr>
              <p:cNvSpPr/>
              <p:nvPr/>
            </p:nvSpPr>
            <p:spPr>
              <a:xfrm>
                <a:off x="10597188" y="740631"/>
                <a:ext cx="117058" cy="165383"/>
              </a:xfrm>
              <a:prstGeom prst="chevron">
                <a:avLst>
                  <a:gd name="adj" fmla="val 8072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직사각형 192">
                <a:extLst>
                  <a:ext uri="{FF2B5EF4-FFF2-40B4-BE49-F238E27FC236}">
                    <a16:creationId xmlns:a16="http://schemas.microsoft.com/office/drawing/2014/main" id="{E7399719-C69F-4484-9A7C-ED64FE7741AA}"/>
                  </a:ext>
                </a:extLst>
              </p:cNvPr>
              <p:cNvSpPr/>
              <p:nvPr/>
            </p:nvSpPr>
            <p:spPr>
              <a:xfrm>
                <a:off x="10447060" y="816123"/>
                <a:ext cx="252000" cy="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BDFF98CB-716C-4607-AB92-4C7FC7762542}"/>
              </a:ext>
            </a:extLst>
          </p:cNvPr>
          <p:cNvGrpSpPr/>
          <p:nvPr/>
        </p:nvGrpSpPr>
        <p:grpSpPr>
          <a:xfrm>
            <a:off x="175358" y="2927718"/>
            <a:ext cx="1573992" cy="2733530"/>
            <a:chOff x="1177025" y="1854192"/>
            <a:chExt cx="1734426" cy="2489382"/>
          </a:xfrm>
        </p:grpSpPr>
        <p:sp>
          <p:nvSpPr>
            <p:cNvPr id="76" name="왼쪽 대괄호 75">
              <a:extLst>
                <a:ext uri="{FF2B5EF4-FFF2-40B4-BE49-F238E27FC236}">
                  <a16:creationId xmlns:a16="http://schemas.microsoft.com/office/drawing/2014/main" id="{158FE0B2-3532-4633-BC15-98BB147AAC6A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왼쪽 대괄호 76">
              <a:extLst>
                <a:ext uri="{FF2B5EF4-FFF2-40B4-BE49-F238E27FC236}">
                  <a16:creationId xmlns:a16="http://schemas.microsoft.com/office/drawing/2014/main" id="{77F34929-C96D-4A64-85AE-F31885CE9AF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78" name="직선 연결선 77">
              <a:extLst>
                <a:ext uri="{FF2B5EF4-FFF2-40B4-BE49-F238E27FC236}">
                  <a16:creationId xmlns:a16="http://schemas.microsoft.com/office/drawing/2014/main" id="{AFF58EA0-4170-4603-AE48-7F0EC828CBC0}"/>
                </a:ext>
              </a:extLst>
            </p:cNvPr>
            <p:cNvCxnSpPr>
              <a:stCxn id="76" idx="2"/>
              <a:endCxn id="77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연결선 78">
              <a:extLst>
                <a:ext uri="{FF2B5EF4-FFF2-40B4-BE49-F238E27FC236}">
                  <a16:creationId xmlns:a16="http://schemas.microsoft.com/office/drawing/2014/main" id="{8B97F471-84BD-40C9-88C3-CDB9CED06BBA}"/>
                </a:ext>
              </a:extLst>
            </p:cNvPr>
            <p:cNvCxnSpPr>
              <a:cxnSpLocks/>
              <a:stCxn id="76" idx="0"/>
              <a:endCxn id="77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직선 연결선 79">
              <a:extLst>
                <a:ext uri="{FF2B5EF4-FFF2-40B4-BE49-F238E27FC236}">
                  <a16:creationId xmlns:a16="http://schemas.microsoft.com/office/drawing/2014/main" id="{83187354-B1B9-4EB0-A257-A444E465B70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사각형: 둥근 모서리 6">
            <a:extLst>
              <a:ext uri="{FF2B5EF4-FFF2-40B4-BE49-F238E27FC236}">
                <a16:creationId xmlns:a16="http://schemas.microsoft.com/office/drawing/2014/main" id="{80D6F2D7-818B-4955-AECD-EB48C4FEFBE7}"/>
              </a:ext>
            </a:extLst>
          </p:cNvPr>
          <p:cNvSpPr/>
          <p:nvPr/>
        </p:nvSpPr>
        <p:spPr>
          <a:xfrm>
            <a:off x="1774634" y="3000280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59" name="사각형: 둥근 모서리 5">
            <a:extLst>
              <a:ext uri="{FF2B5EF4-FFF2-40B4-BE49-F238E27FC236}">
                <a16:creationId xmlns:a16="http://schemas.microsoft.com/office/drawing/2014/main" id="{CABEC9D9-408A-4E5D-86E3-69575CE94FA1}"/>
              </a:ext>
            </a:extLst>
          </p:cNvPr>
          <p:cNvSpPr/>
          <p:nvPr/>
        </p:nvSpPr>
        <p:spPr>
          <a:xfrm>
            <a:off x="1826499" y="3099286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게임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6,565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684922" y="2921226"/>
            <a:ext cx="1573992" cy="2733530"/>
            <a:chOff x="1177025" y="1854192"/>
            <a:chExt cx="1734426" cy="2489382"/>
          </a:xfrm>
        </p:grpSpPr>
        <p:sp>
          <p:nvSpPr>
            <p:cNvPr id="60" name="왼쪽 대괄호 59">
              <a:extLst>
                <a:ext uri="{FF2B5EF4-FFF2-40B4-BE49-F238E27FC236}">
                  <a16:creationId xmlns:a16="http://schemas.microsoft.com/office/drawing/2014/main" id="{F5E1579E-652C-489A-8B63-166567B0170B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왼쪽 대괄호 60">
              <a:extLst>
                <a:ext uri="{FF2B5EF4-FFF2-40B4-BE49-F238E27FC236}">
                  <a16:creationId xmlns:a16="http://schemas.microsoft.com/office/drawing/2014/main" id="{4B3AFD54-E7A0-4C99-85B2-DDB38A6E875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62" name="직선 연결선 61">
              <a:extLst>
                <a:ext uri="{FF2B5EF4-FFF2-40B4-BE49-F238E27FC236}">
                  <a16:creationId xmlns:a16="http://schemas.microsoft.com/office/drawing/2014/main" id="{13AC6B87-80B5-4E65-894F-9C30904FCCB2}"/>
                </a:ext>
              </a:extLst>
            </p:cNvPr>
            <p:cNvCxnSpPr>
              <a:stCxn id="60" idx="2"/>
              <a:endCxn id="61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연결선 62">
              <a:extLst>
                <a:ext uri="{FF2B5EF4-FFF2-40B4-BE49-F238E27FC236}">
                  <a16:creationId xmlns:a16="http://schemas.microsoft.com/office/drawing/2014/main" id="{C1729DD1-13CE-4038-B782-89A00EFFF2BD}"/>
                </a:ext>
              </a:extLst>
            </p:cNvPr>
            <p:cNvCxnSpPr>
              <a:cxnSpLocks/>
              <a:stCxn id="60" idx="0"/>
              <a:endCxn id="61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직선 연결선 63">
              <a:extLst>
                <a:ext uri="{FF2B5EF4-FFF2-40B4-BE49-F238E27FC236}">
                  <a16:creationId xmlns:a16="http://schemas.microsoft.com/office/drawing/2014/main" id="{6641509C-87FA-465D-BF82-A96AA81484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타원 64">
            <a:extLst>
              <a:ext uri="{FF2B5EF4-FFF2-40B4-BE49-F238E27FC236}">
                <a16:creationId xmlns:a16="http://schemas.microsoft.com/office/drawing/2014/main" id="{8938245F-3B17-42DE-AA54-36DAADBB7023}"/>
              </a:ext>
            </a:extLst>
          </p:cNvPr>
          <p:cNvSpPr/>
          <p:nvPr/>
        </p:nvSpPr>
        <p:spPr>
          <a:xfrm>
            <a:off x="1826498" y="3074837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90" name="사각형: 둥근 모서리 100">
            <a:extLst>
              <a:ext uri="{FF2B5EF4-FFF2-40B4-BE49-F238E27FC236}">
                <a16:creationId xmlns:a16="http://schemas.microsoft.com/office/drawing/2014/main" id="{90F324C9-7E11-4A2E-9221-5C3EDE4B9D3C}"/>
              </a:ext>
            </a:extLst>
          </p:cNvPr>
          <p:cNvSpPr/>
          <p:nvPr/>
        </p:nvSpPr>
        <p:spPr>
          <a:xfrm>
            <a:off x="7644758" y="3000280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91" name="사각형: 둥근 모서리 101">
            <a:extLst>
              <a:ext uri="{FF2B5EF4-FFF2-40B4-BE49-F238E27FC236}">
                <a16:creationId xmlns:a16="http://schemas.microsoft.com/office/drawing/2014/main" id="{1A487338-B856-4721-BE9A-1AC0E205C0D3}"/>
              </a:ext>
            </a:extLst>
          </p:cNvPr>
          <p:cNvSpPr/>
          <p:nvPr/>
        </p:nvSpPr>
        <p:spPr>
          <a:xfrm>
            <a:off x="7696622" y="3092754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sz="1100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임베디드</a:t>
            </a:r>
            <a:endParaRPr lang="en-US" altLang="ko-KR" sz="11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6,924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cxnSp>
        <p:nvCxnSpPr>
          <p:cNvPr id="95" name="직선 연결선 94">
            <a:extLst>
              <a:ext uri="{FF2B5EF4-FFF2-40B4-BE49-F238E27FC236}">
                <a16:creationId xmlns:a16="http://schemas.microsoft.com/office/drawing/2014/main" id="{54A3841F-95E6-4AFE-8FE6-C4E47BB61F25}"/>
              </a:ext>
            </a:extLst>
          </p:cNvPr>
          <p:cNvCxnSpPr>
            <a:cxnSpLocks/>
          </p:cNvCxnSpPr>
          <p:nvPr/>
        </p:nvCxnSpPr>
        <p:spPr>
          <a:xfrm>
            <a:off x="8776451" y="3743729"/>
            <a:ext cx="0" cy="1185921"/>
          </a:xfrm>
          <a:prstGeom prst="line">
            <a:avLst/>
          </a:prstGeom>
          <a:ln w="12700">
            <a:solidFill>
              <a:srgbClr val="1A73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타원 95">
            <a:extLst>
              <a:ext uri="{FF2B5EF4-FFF2-40B4-BE49-F238E27FC236}">
                <a16:creationId xmlns:a16="http://schemas.microsoft.com/office/drawing/2014/main" id="{FD709EB2-855A-4011-8E8B-505851822703}"/>
              </a:ext>
            </a:extLst>
          </p:cNvPr>
          <p:cNvSpPr/>
          <p:nvPr/>
        </p:nvSpPr>
        <p:spPr>
          <a:xfrm>
            <a:off x="7696621" y="3063083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08B84CE5-BFDD-48EF-ABE4-95921F008132}"/>
              </a:ext>
            </a:extLst>
          </p:cNvPr>
          <p:cNvSpPr/>
          <p:nvPr/>
        </p:nvSpPr>
        <p:spPr>
          <a:xfrm>
            <a:off x="2501234" y="1310105"/>
            <a:ext cx="3785794" cy="116955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altLang="ko-KR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10</a:t>
            </a:r>
            <a:r>
              <a:rPr lang="ko-KR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년 </a:t>
            </a:r>
            <a:r>
              <a:rPr lang="en-US" altLang="ko-KR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IT·</a:t>
            </a:r>
            <a:r>
              <a:rPr lang="ko-KR" altLang="en-US" sz="28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인터넷 평균</a:t>
            </a:r>
            <a:endParaRPr lang="en-US" altLang="ko-KR" sz="28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ctr">
              <a:defRPr/>
            </a:pPr>
            <a:r>
              <a:rPr lang="ko-KR" altLang="en-US" sz="2800" b="1" dirty="0">
                <a:solidFill>
                  <a:srgbClr val="C00000"/>
                </a:solidFill>
              </a:rPr>
              <a:t>약 </a:t>
            </a:r>
            <a:r>
              <a:rPr lang="en-US" altLang="ko-KR" sz="2800" b="1" dirty="0">
                <a:solidFill>
                  <a:srgbClr val="C00000"/>
                </a:solidFill>
              </a:rPr>
              <a:t>6,900</a:t>
            </a:r>
            <a:r>
              <a:rPr lang="ko-KR" altLang="en-US" sz="2800" b="1" dirty="0">
                <a:solidFill>
                  <a:srgbClr val="C00000"/>
                </a:solidFill>
              </a:rPr>
              <a:t>만원</a:t>
            </a:r>
          </a:p>
        </p:txBody>
      </p:sp>
      <p:sp>
        <p:nvSpPr>
          <p:cNvPr id="101" name="사각형: 둥근 모서리 6">
            <a:extLst>
              <a:ext uri="{FF2B5EF4-FFF2-40B4-BE49-F238E27FC236}">
                <a16:creationId xmlns:a16="http://schemas.microsoft.com/office/drawing/2014/main" id="{80D6F2D7-818B-4955-AECD-EB48C4FEFBE7}"/>
              </a:ext>
            </a:extLst>
          </p:cNvPr>
          <p:cNvSpPr/>
          <p:nvPr/>
        </p:nvSpPr>
        <p:spPr>
          <a:xfrm>
            <a:off x="3249074" y="2996016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102" name="사각형: 둥근 모서리 5">
            <a:extLst>
              <a:ext uri="{FF2B5EF4-FFF2-40B4-BE49-F238E27FC236}">
                <a16:creationId xmlns:a16="http://schemas.microsoft.com/office/drawing/2014/main" id="{CABEC9D9-408A-4E5D-86E3-69575CE94FA1}"/>
              </a:ext>
            </a:extLst>
          </p:cNvPr>
          <p:cNvSpPr/>
          <p:nvPr/>
        </p:nvSpPr>
        <p:spPr>
          <a:xfrm>
            <a:off x="3300938" y="3088490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앱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6,825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grpSp>
        <p:nvGrpSpPr>
          <p:cNvPr id="103" name="그룹 102"/>
          <p:cNvGrpSpPr/>
          <p:nvPr/>
        </p:nvGrpSpPr>
        <p:grpSpPr>
          <a:xfrm>
            <a:off x="3159361" y="2916962"/>
            <a:ext cx="1573992" cy="2733530"/>
            <a:chOff x="1177025" y="1854192"/>
            <a:chExt cx="1734426" cy="2489382"/>
          </a:xfrm>
        </p:grpSpPr>
        <p:sp>
          <p:nvSpPr>
            <p:cNvPr id="104" name="왼쪽 대괄호 103">
              <a:extLst>
                <a:ext uri="{FF2B5EF4-FFF2-40B4-BE49-F238E27FC236}">
                  <a16:creationId xmlns:a16="http://schemas.microsoft.com/office/drawing/2014/main" id="{F5E1579E-652C-489A-8B63-166567B0170B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왼쪽 대괄호 104">
              <a:extLst>
                <a:ext uri="{FF2B5EF4-FFF2-40B4-BE49-F238E27FC236}">
                  <a16:creationId xmlns:a16="http://schemas.microsoft.com/office/drawing/2014/main" id="{4B3AFD54-E7A0-4C99-85B2-DDB38A6E875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106" name="직선 연결선 105">
              <a:extLst>
                <a:ext uri="{FF2B5EF4-FFF2-40B4-BE49-F238E27FC236}">
                  <a16:creationId xmlns:a16="http://schemas.microsoft.com/office/drawing/2014/main" id="{13AC6B87-80B5-4E65-894F-9C30904FCCB2}"/>
                </a:ext>
              </a:extLst>
            </p:cNvPr>
            <p:cNvCxnSpPr>
              <a:stCxn id="104" idx="2"/>
              <a:endCxn id="105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>
              <a:extLst>
                <a:ext uri="{FF2B5EF4-FFF2-40B4-BE49-F238E27FC236}">
                  <a16:creationId xmlns:a16="http://schemas.microsoft.com/office/drawing/2014/main" id="{C1729DD1-13CE-4038-B782-89A00EFFF2BD}"/>
                </a:ext>
              </a:extLst>
            </p:cNvPr>
            <p:cNvCxnSpPr>
              <a:cxnSpLocks/>
              <a:stCxn id="104" idx="0"/>
              <a:endCxn id="105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>
              <a:extLst>
                <a:ext uri="{FF2B5EF4-FFF2-40B4-BE49-F238E27FC236}">
                  <a16:creationId xmlns:a16="http://schemas.microsoft.com/office/drawing/2014/main" id="{6641509C-87FA-465D-BF82-A96AA81484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타원 108">
            <a:extLst>
              <a:ext uri="{FF2B5EF4-FFF2-40B4-BE49-F238E27FC236}">
                <a16:creationId xmlns:a16="http://schemas.microsoft.com/office/drawing/2014/main" id="{8938245F-3B17-42DE-AA54-36DAADBB7023}"/>
              </a:ext>
            </a:extLst>
          </p:cNvPr>
          <p:cNvSpPr/>
          <p:nvPr/>
        </p:nvSpPr>
        <p:spPr>
          <a:xfrm>
            <a:off x="3300937" y="3074837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110" name="사각형: 둥근 모서리 6">
            <a:extLst>
              <a:ext uri="{FF2B5EF4-FFF2-40B4-BE49-F238E27FC236}">
                <a16:creationId xmlns:a16="http://schemas.microsoft.com/office/drawing/2014/main" id="{80D6F2D7-818B-4955-AECD-EB48C4FEFBE7}"/>
              </a:ext>
            </a:extLst>
          </p:cNvPr>
          <p:cNvSpPr/>
          <p:nvPr/>
        </p:nvSpPr>
        <p:spPr>
          <a:xfrm>
            <a:off x="4723513" y="2991751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111" name="사각형: 둥근 모서리 5">
            <a:extLst>
              <a:ext uri="{FF2B5EF4-FFF2-40B4-BE49-F238E27FC236}">
                <a16:creationId xmlns:a16="http://schemas.microsoft.com/office/drawing/2014/main" id="{CABEC9D9-408A-4E5D-86E3-69575CE94FA1}"/>
              </a:ext>
            </a:extLst>
          </p:cNvPr>
          <p:cNvSpPr/>
          <p:nvPr/>
        </p:nvSpPr>
        <p:spPr>
          <a:xfrm>
            <a:off x="4775378" y="3084225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보안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6,881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grpSp>
        <p:nvGrpSpPr>
          <p:cNvPr id="112" name="그룹 111"/>
          <p:cNvGrpSpPr/>
          <p:nvPr/>
        </p:nvGrpSpPr>
        <p:grpSpPr>
          <a:xfrm>
            <a:off x="4633800" y="2912697"/>
            <a:ext cx="1573992" cy="2733530"/>
            <a:chOff x="1177025" y="1854192"/>
            <a:chExt cx="1734426" cy="2489382"/>
          </a:xfrm>
        </p:grpSpPr>
        <p:sp>
          <p:nvSpPr>
            <p:cNvPr id="113" name="왼쪽 대괄호 112">
              <a:extLst>
                <a:ext uri="{FF2B5EF4-FFF2-40B4-BE49-F238E27FC236}">
                  <a16:creationId xmlns:a16="http://schemas.microsoft.com/office/drawing/2014/main" id="{F5E1579E-652C-489A-8B63-166567B0170B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왼쪽 대괄호 113">
              <a:extLst>
                <a:ext uri="{FF2B5EF4-FFF2-40B4-BE49-F238E27FC236}">
                  <a16:creationId xmlns:a16="http://schemas.microsoft.com/office/drawing/2014/main" id="{4B3AFD54-E7A0-4C99-85B2-DDB38A6E875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115" name="직선 연결선 114">
              <a:extLst>
                <a:ext uri="{FF2B5EF4-FFF2-40B4-BE49-F238E27FC236}">
                  <a16:creationId xmlns:a16="http://schemas.microsoft.com/office/drawing/2014/main" id="{13AC6B87-80B5-4E65-894F-9C30904FCCB2}"/>
                </a:ext>
              </a:extLst>
            </p:cNvPr>
            <p:cNvCxnSpPr>
              <a:stCxn id="113" idx="2"/>
              <a:endCxn id="114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직선 연결선 115">
              <a:extLst>
                <a:ext uri="{FF2B5EF4-FFF2-40B4-BE49-F238E27FC236}">
                  <a16:creationId xmlns:a16="http://schemas.microsoft.com/office/drawing/2014/main" id="{C1729DD1-13CE-4038-B782-89A00EFFF2BD}"/>
                </a:ext>
              </a:extLst>
            </p:cNvPr>
            <p:cNvCxnSpPr>
              <a:cxnSpLocks/>
              <a:stCxn id="113" idx="0"/>
              <a:endCxn id="114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직선 연결선 116">
              <a:extLst>
                <a:ext uri="{FF2B5EF4-FFF2-40B4-BE49-F238E27FC236}">
                  <a16:creationId xmlns:a16="http://schemas.microsoft.com/office/drawing/2014/main" id="{6641509C-87FA-465D-BF82-A96AA81484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타원 117">
            <a:extLst>
              <a:ext uri="{FF2B5EF4-FFF2-40B4-BE49-F238E27FC236}">
                <a16:creationId xmlns:a16="http://schemas.microsoft.com/office/drawing/2014/main" id="{8938245F-3B17-42DE-AA54-36DAADBB7023}"/>
              </a:ext>
            </a:extLst>
          </p:cNvPr>
          <p:cNvSpPr/>
          <p:nvPr/>
        </p:nvSpPr>
        <p:spPr>
          <a:xfrm>
            <a:off x="4775376" y="3068960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119" name="사각형: 둥근 모서리 6">
            <a:extLst>
              <a:ext uri="{FF2B5EF4-FFF2-40B4-BE49-F238E27FC236}">
                <a16:creationId xmlns:a16="http://schemas.microsoft.com/office/drawing/2014/main" id="{80D6F2D7-818B-4955-AECD-EB48C4FEFBE7}"/>
              </a:ext>
            </a:extLst>
          </p:cNvPr>
          <p:cNvSpPr/>
          <p:nvPr/>
        </p:nvSpPr>
        <p:spPr>
          <a:xfrm>
            <a:off x="6197952" y="2987487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120" name="사각형: 둥근 모서리 5">
            <a:extLst>
              <a:ext uri="{FF2B5EF4-FFF2-40B4-BE49-F238E27FC236}">
                <a16:creationId xmlns:a16="http://schemas.microsoft.com/office/drawing/2014/main" id="{CABEC9D9-408A-4E5D-86E3-69575CE94FA1}"/>
              </a:ext>
            </a:extLst>
          </p:cNvPr>
          <p:cNvSpPr/>
          <p:nvPr/>
        </p:nvSpPr>
        <p:spPr>
          <a:xfrm>
            <a:off x="6249817" y="3079961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  <a:cs typeface="Aharoni" panose="02010803020104030203" pitchFamily="2" charset="-79"/>
              </a:rPr>
              <a:t>서버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7,314</a:t>
            </a:r>
            <a:endParaRPr lang="en-US" altLang="ko-KR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grpSp>
        <p:nvGrpSpPr>
          <p:cNvPr id="121" name="그룹 120"/>
          <p:cNvGrpSpPr/>
          <p:nvPr/>
        </p:nvGrpSpPr>
        <p:grpSpPr>
          <a:xfrm>
            <a:off x="6108240" y="2908433"/>
            <a:ext cx="1573992" cy="2733530"/>
            <a:chOff x="1177025" y="1854192"/>
            <a:chExt cx="1734426" cy="2489382"/>
          </a:xfrm>
        </p:grpSpPr>
        <p:sp>
          <p:nvSpPr>
            <p:cNvPr id="122" name="왼쪽 대괄호 121">
              <a:extLst>
                <a:ext uri="{FF2B5EF4-FFF2-40B4-BE49-F238E27FC236}">
                  <a16:creationId xmlns:a16="http://schemas.microsoft.com/office/drawing/2014/main" id="{F5E1579E-652C-489A-8B63-166567B0170B}"/>
                </a:ext>
              </a:extLst>
            </p:cNvPr>
            <p:cNvSpPr/>
            <p:nvPr/>
          </p:nvSpPr>
          <p:spPr>
            <a:xfrm rot="5400000">
              <a:off x="1515428" y="1515789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왼쪽 대괄호 122">
              <a:extLst>
                <a:ext uri="{FF2B5EF4-FFF2-40B4-BE49-F238E27FC236}">
                  <a16:creationId xmlns:a16="http://schemas.microsoft.com/office/drawing/2014/main" id="{4B3AFD54-E7A0-4C99-85B2-DDB38A6E8755}"/>
                </a:ext>
              </a:extLst>
            </p:cNvPr>
            <p:cNvSpPr/>
            <p:nvPr/>
          </p:nvSpPr>
          <p:spPr>
            <a:xfrm rot="16200000">
              <a:off x="1515428" y="3235551"/>
              <a:ext cx="769620" cy="1446426"/>
            </a:xfrm>
            <a:prstGeom prst="leftBracket">
              <a:avLst>
                <a:gd name="adj" fmla="val 160599"/>
              </a:avLst>
            </a:prstGeom>
            <a:ln w="12700">
              <a:solidFill>
                <a:srgbClr val="30396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ko-KR" altLang="en-US">
                <a:solidFill>
                  <a:prstClr val="black"/>
                </a:solidFill>
              </a:endParaRPr>
            </a:p>
          </p:txBody>
        </p:sp>
        <p:cxnSp>
          <p:nvCxnSpPr>
            <p:cNvPr id="124" name="직선 연결선 123">
              <a:extLst>
                <a:ext uri="{FF2B5EF4-FFF2-40B4-BE49-F238E27FC236}">
                  <a16:creationId xmlns:a16="http://schemas.microsoft.com/office/drawing/2014/main" id="{13AC6B87-80B5-4E65-894F-9C30904FCCB2}"/>
                </a:ext>
              </a:extLst>
            </p:cNvPr>
            <p:cNvCxnSpPr>
              <a:stCxn id="122" idx="2"/>
              <a:endCxn id="123" idx="0"/>
            </p:cNvCxnSpPr>
            <p:nvPr/>
          </p:nvCxnSpPr>
          <p:spPr>
            <a:xfrm>
              <a:off x="1177025" y="2623812"/>
              <a:ext cx="0" cy="950142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직선 연결선 124">
              <a:extLst>
                <a:ext uri="{FF2B5EF4-FFF2-40B4-BE49-F238E27FC236}">
                  <a16:creationId xmlns:a16="http://schemas.microsoft.com/office/drawing/2014/main" id="{C1729DD1-13CE-4038-B782-89A00EFFF2BD}"/>
                </a:ext>
              </a:extLst>
            </p:cNvPr>
            <p:cNvCxnSpPr>
              <a:cxnSpLocks/>
              <a:stCxn id="122" idx="0"/>
              <a:endCxn id="123" idx="2"/>
            </p:cNvCxnSpPr>
            <p:nvPr/>
          </p:nvCxnSpPr>
          <p:spPr>
            <a:xfrm>
              <a:off x="2623451" y="2623812"/>
              <a:ext cx="0" cy="432000"/>
            </a:xfrm>
            <a:prstGeom prst="line">
              <a:avLst/>
            </a:prstGeom>
            <a:ln w="12700">
              <a:solidFill>
                <a:srgbClr val="3039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직선 연결선 125">
              <a:extLst>
                <a:ext uri="{FF2B5EF4-FFF2-40B4-BE49-F238E27FC236}">
                  <a16:creationId xmlns:a16="http://schemas.microsoft.com/office/drawing/2014/main" id="{6641509C-87FA-465D-BF82-A96AA81484B4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767451" y="2906203"/>
              <a:ext cx="0" cy="288000"/>
            </a:xfrm>
            <a:prstGeom prst="line">
              <a:avLst/>
            </a:prstGeom>
            <a:ln w="12700">
              <a:solidFill>
                <a:srgbClr val="30396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타원 126">
            <a:extLst>
              <a:ext uri="{FF2B5EF4-FFF2-40B4-BE49-F238E27FC236}">
                <a16:creationId xmlns:a16="http://schemas.microsoft.com/office/drawing/2014/main" id="{8938245F-3B17-42DE-AA54-36DAADBB7023}"/>
              </a:ext>
            </a:extLst>
          </p:cNvPr>
          <p:cNvSpPr/>
          <p:nvPr/>
        </p:nvSpPr>
        <p:spPr>
          <a:xfrm>
            <a:off x="6249815" y="3074837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sp>
        <p:nvSpPr>
          <p:cNvPr id="73" name="사각형: 둥근 모서리 6">
            <a:extLst>
              <a:ext uri="{FF2B5EF4-FFF2-40B4-BE49-F238E27FC236}">
                <a16:creationId xmlns:a16="http://schemas.microsoft.com/office/drawing/2014/main" id="{5189466C-A91A-4133-A948-9D628F80D603}"/>
              </a:ext>
            </a:extLst>
          </p:cNvPr>
          <p:cNvSpPr/>
          <p:nvPr/>
        </p:nvSpPr>
        <p:spPr>
          <a:xfrm>
            <a:off x="265070" y="3006772"/>
            <a:ext cx="1179778" cy="2575423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74" name="사각형: 둥근 모서리 5">
            <a:extLst>
              <a:ext uri="{FF2B5EF4-FFF2-40B4-BE49-F238E27FC236}">
                <a16:creationId xmlns:a16="http://schemas.microsoft.com/office/drawing/2014/main" id="{AE7ED505-BF74-487F-A413-492077F50E53}"/>
              </a:ext>
            </a:extLst>
          </p:cNvPr>
          <p:cNvSpPr/>
          <p:nvPr/>
        </p:nvSpPr>
        <p:spPr>
          <a:xfrm>
            <a:off x="316935" y="3099245"/>
            <a:ext cx="1076050" cy="23904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  <a:defRPr/>
            </a:pP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+mj-ea"/>
                <a:ea typeface="+mj-ea"/>
              </a:rPr>
              <a:t>웹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latin typeface="+mj-ea"/>
              <a:ea typeface="+mj-ea"/>
              <a:cs typeface="Aharoni" panose="02010803020104030203" pitchFamily="2" charset="-79"/>
            </a:endParaRPr>
          </a:p>
          <a:p>
            <a:pPr algn="ctr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cs typeface="Aharoni" panose="02010803020104030203" pitchFamily="2" charset="-79"/>
              </a:rPr>
              <a:t>6,908</a:t>
            </a:r>
          </a:p>
          <a:p>
            <a:pPr algn="ctr">
              <a:defRPr/>
            </a:pP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cs typeface="Aharoni" panose="02010803020104030203" pitchFamily="2" charset="-79"/>
            </a:endParaRPr>
          </a:p>
        </p:txBody>
      </p:sp>
      <p:sp>
        <p:nvSpPr>
          <p:cNvPr id="81" name="타원 80">
            <a:extLst>
              <a:ext uri="{FF2B5EF4-FFF2-40B4-BE49-F238E27FC236}">
                <a16:creationId xmlns:a16="http://schemas.microsoft.com/office/drawing/2014/main" id="{499CBDAA-BBB0-4847-9AD7-D8B4F0F68B49}"/>
              </a:ext>
            </a:extLst>
          </p:cNvPr>
          <p:cNvSpPr/>
          <p:nvPr/>
        </p:nvSpPr>
        <p:spPr>
          <a:xfrm>
            <a:off x="316934" y="3074837"/>
            <a:ext cx="1076050" cy="1302021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ko-KR" sz="225" b="1" dirty="0">
              <a:solidFill>
                <a:srgbClr val="FF7C80"/>
              </a:solidFill>
              <a:cs typeface="Aharoni" panose="02010803020104030203" pitchFamily="2" charset="-79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09D8547F-5D8C-4414-8F5C-3EAD85E813D9}"/>
              </a:ext>
            </a:extLst>
          </p:cNvPr>
          <p:cNvGrpSpPr/>
          <p:nvPr/>
        </p:nvGrpSpPr>
        <p:grpSpPr>
          <a:xfrm>
            <a:off x="512296" y="3242954"/>
            <a:ext cx="684112" cy="824559"/>
            <a:chOff x="783310" y="2456698"/>
            <a:chExt cx="753842" cy="750913"/>
          </a:xfrm>
        </p:grpSpPr>
        <p:sp>
          <p:nvSpPr>
            <p:cNvPr id="227" name="Freeform 50">
              <a:extLst>
                <a:ext uri="{FF2B5EF4-FFF2-40B4-BE49-F238E27FC236}">
                  <a16:creationId xmlns:a16="http://schemas.microsoft.com/office/drawing/2014/main" id="{9A865FBB-05D0-4CB3-87FE-784A6D36B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264" y="2675840"/>
              <a:ext cx="151936" cy="131485"/>
            </a:xfrm>
            <a:custGeom>
              <a:avLst/>
              <a:gdLst>
                <a:gd name="T0" fmla="*/ 0 w 30"/>
                <a:gd name="T1" fmla="*/ 26 h 26"/>
                <a:gd name="T2" fmla="*/ 2 w 30"/>
                <a:gd name="T3" fmla="*/ 0 h 26"/>
                <a:gd name="T4" fmla="*/ 29 w 30"/>
                <a:gd name="T5" fmla="*/ 0 h 26"/>
                <a:gd name="T6" fmla="*/ 30 w 30"/>
                <a:gd name="T7" fmla="*/ 26 h 26"/>
                <a:gd name="T8" fmla="*/ 0 w 3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6">
                  <a:moveTo>
                    <a:pt x="0" y="26"/>
                  </a:moveTo>
                  <a:cubicBezTo>
                    <a:pt x="0" y="17"/>
                    <a:pt x="1" y="8"/>
                    <a:pt x="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8"/>
                    <a:pt x="30" y="17"/>
                    <a:pt x="30" y="26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396151CD-0477-4A66-8388-CC1111FD67C6}"/>
                </a:ext>
              </a:extLst>
            </p:cNvPr>
            <p:cNvGrpSpPr/>
            <p:nvPr/>
          </p:nvGrpSpPr>
          <p:grpSpPr>
            <a:xfrm>
              <a:off x="783310" y="2456698"/>
              <a:ext cx="753842" cy="750913"/>
              <a:chOff x="750501" y="2424537"/>
              <a:chExt cx="753842" cy="750913"/>
            </a:xfrm>
            <a:solidFill>
              <a:schemeClr val="bg1"/>
            </a:solidFill>
          </p:grpSpPr>
          <p:sp>
            <p:nvSpPr>
              <p:cNvPr id="223" name="Freeform 46">
                <a:extLst>
                  <a:ext uri="{FF2B5EF4-FFF2-40B4-BE49-F238E27FC236}">
                    <a16:creationId xmlns:a16="http://schemas.microsoft.com/office/drawing/2014/main" id="{968C53DE-9A80-4D27-B292-235544D75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501" y="2824834"/>
                <a:ext cx="119797" cy="131485"/>
              </a:xfrm>
              <a:custGeom>
                <a:avLst/>
                <a:gdLst>
                  <a:gd name="T0" fmla="*/ 0 w 24"/>
                  <a:gd name="T1" fmla="*/ 0 h 26"/>
                  <a:gd name="T2" fmla="*/ 21 w 24"/>
                  <a:gd name="T3" fmla="*/ 0 h 26"/>
                  <a:gd name="T4" fmla="*/ 24 w 24"/>
                  <a:gd name="T5" fmla="*/ 26 h 26"/>
                  <a:gd name="T6" fmla="*/ 7 w 24"/>
                  <a:gd name="T7" fmla="*/ 26 h 26"/>
                  <a:gd name="T8" fmla="*/ 0 w 24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9"/>
                      <a:pt x="22" y="18"/>
                      <a:pt x="24" y="26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3" y="18"/>
                      <a:pt x="1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47">
                <a:extLst>
                  <a:ext uri="{FF2B5EF4-FFF2-40B4-BE49-F238E27FC236}">
                    <a16:creationId xmlns:a16="http://schemas.microsoft.com/office/drawing/2014/main" id="{39AD280A-A44D-4D7C-AFF6-072C864C1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501" y="2643679"/>
                <a:ext cx="119797" cy="131485"/>
              </a:xfrm>
              <a:custGeom>
                <a:avLst/>
                <a:gdLst>
                  <a:gd name="T0" fmla="*/ 7 w 24"/>
                  <a:gd name="T1" fmla="*/ 0 h 26"/>
                  <a:gd name="T2" fmla="*/ 24 w 24"/>
                  <a:gd name="T3" fmla="*/ 0 h 26"/>
                  <a:gd name="T4" fmla="*/ 21 w 24"/>
                  <a:gd name="T5" fmla="*/ 26 h 26"/>
                  <a:gd name="T6" fmla="*/ 0 w 24"/>
                  <a:gd name="T7" fmla="*/ 26 h 26"/>
                  <a:gd name="T8" fmla="*/ 7 w 24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2" y="8"/>
                      <a:pt x="21" y="17"/>
                      <a:pt x="21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17"/>
                      <a:pt x="3" y="8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48">
                <a:extLst>
                  <a:ext uri="{FF2B5EF4-FFF2-40B4-BE49-F238E27FC236}">
                    <a16:creationId xmlns:a16="http://schemas.microsoft.com/office/drawing/2014/main" id="{27985F10-94C8-463B-9E8C-DEE3F5D8B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625" y="2643679"/>
                <a:ext cx="122718" cy="131485"/>
              </a:xfrm>
              <a:custGeom>
                <a:avLst/>
                <a:gdLst>
                  <a:gd name="T0" fmla="*/ 24 w 24"/>
                  <a:gd name="T1" fmla="*/ 26 h 26"/>
                  <a:gd name="T2" fmla="*/ 4 w 24"/>
                  <a:gd name="T3" fmla="*/ 26 h 26"/>
                  <a:gd name="T4" fmla="*/ 0 w 24"/>
                  <a:gd name="T5" fmla="*/ 0 h 26"/>
                  <a:gd name="T6" fmla="*/ 18 w 24"/>
                  <a:gd name="T7" fmla="*/ 0 h 26"/>
                  <a:gd name="T8" fmla="*/ 24 w 2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24" y="26"/>
                    </a:moveTo>
                    <a:cubicBezTo>
                      <a:pt x="4" y="26"/>
                      <a:pt x="4" y="26"/>
                      <a:pt x="4" y="26"/>
                    </a:cubicBezTo>
                    <a:cubicBezTo>
                      <a:pt x="3" y="17"/>
                      <a:pt x="2" y="8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8"/>
                      <a:pt x="24" y="17"/>
                      <a:pt x="2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49">
                <a:extLst>
                  <a:ext uri="{FF2B5EF4-FFF2-40B4-BE49-F238E27FC236}">
                    <a16:creationId xmlns:a16="http://schemas.microsoft.com/office/drawing/2014/main" id="{FE9232CE-C9A1-458E-BBF7-3DFC0465A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374" y="2643679"/>
                <a:ext cx="116874" cy="131485"/>
              </a:xfrm>
              <a:custGeom>
                <a:avLst/>
                <a:gdLst>
                  <a:gd name="T0" fmla="*/ 23 w 23"/>
                  <a:gd name="T1" fmla="*/ 26 h 26"/>
                  <a:gd name="T2" fmla="*/ 1 w 23"/>
                  <a:gd name="T3" fmla="*/ 26 h 26"/>
                  <a:gd name="T4" fmla="*/ 0 w 23"/>
                  <a:gd name="T5" fmla="*/ 0 h 26"/>
                  <a:gd name="T6" fmla="*/ 19 w 23"/>
                  <a:gd name="T7" fmla="*/ 0 h 26"/>
                  <a:gd name="T8" fmla="*/ 23 w 23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6">
                    <a:moveTo>
                      <a:pt x="23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1" y="19"/>
                      <a:pt x="1" y="9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8"/>
                      <a:pt x="22" y="17"/>
                      <a:pt x="2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51">
                <a:extLst>
                  <a:ext uri="{FF2B5EF4-FFF2-40B4-BE49-F238E27FC236}">
                    <a16:creationId xmlns:a16="http://schemas.microsoft.com/office/drawing/2014/main" id="{F37E5343-CFE4-48AB-9432-17CE5CFC3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455" y="2824834"/>
                <a:ext cx="151936" cy="131485"/>
              </a:xfrm>
              <a:custGeom>
                <a:avLst/>
                <a:gdLst>
                  <a:gd name="T0" fmla="*/ 30 w 30"/>
                  <a:gd name="T1" fmla="*/ 0 h 26"/>
                  <a:gd name="T2" fmla="*/ 29 w 30"/>
                  <a:gd name="T3" fmla="*/ 26 h 26"/>
                  <a:gd name="T4" fmla="*/ 2 w 30"/>
                  <a:gd name="T5" fmla="*/ 26 h 26"/>
                  <a:gd name="T6" fmla="*/ 0 w 30"/>
                  <a:gd name="T7" fmla="*/ 0 h 26"/>
                  <a:gd name="T8" fmla="*/ 30 w 30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6">
                    <a:moveTo>
                      <a:pt x="30" y="0"/>
                    </a:moveTo>
                    <a:cubicBezTo>
                      <a:pt x="30" y="9"/>
                      <a:pt x="29" y="18"/>
                      <a:pt x="29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18"/>
                      <a:pt x="0" y="9"/>
                      <a:pt x="0" y="0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52">
                <a:extLst>
                  <a:ext uri="{FF2B5EF4-FFF2-40B4-BE49-F238E27FC236}">
                    <a16:creationId xmlns:a16="http://schemas.microsoft.com/office/drawing/2014/main" id="{19FD5A3F-1260-452F-8FD7-C3D5CD363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7547" y="2439149"/>
                <a:ext cx="125641" cy="160703"/>
              </a:xfrm>
              <a:custGeom>
                <a:avLst/>
                <a:gdLst>
                  <a:gd name="T0" fmla="*/ 8 w 25"/>
                  <a:gd name="T1" fmla="*/ 32 h 32"/>
                  <a:gd name="T2" fmla="*/ 0 w 25"/>
                  <a:gd name="T3" fmla="*/ 0 h 32"/>
                  <a:gd name="T4" fmla="*/ 25 w 25"/>
                  <a:gd name="T5" fmla="*/ 32 h 32"/>
                  <a:gd name="T6" fmla="*/ 8 w 25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2">
                    <a:moveTo>
                      <a:pt x="8" y="32"/>
                    </a:moveTo>
                    <a:cubicBezTo>
                      <a:pt x="6" y="20"/>
                      <a:pt x="3" y="8"/>
                      <a:pt x="0" y="0"/>
                    </a:cubicBezTo>
                    <a:cubicBezTo>
                      <a:pt x="10" y="5"/>
                      <a:pt x="19" y="17"/>
                      <a:pt x="25" y="32"/>
                    </a:cubicBezTo>
                    <a:lnTo>
                      <a:pt x="8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53">
                <a:extLst>
                  <a:ext uri="{FF2B5EF4-FFF2-40B4-BE49-F238E27FC236}">
                    <a16:creationId xmlns:a16="http://schemas.microsoft.com/office/drawing/2014/main" id="{C2F350B1-1339-480D-AA97-5FBA0A09C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063" y="2424537"/>
                <a:ext cx="119797" cy="175312"/>
              </a:xfrm>
              <a:custGeom>
                <a:avLst/>
                <a:gdLst>
                  <a:gd name="T0" fmla="*/ 24 w 24"/>
                  <a:gd name="T1" fmla="*/ 35 h 35"/>
                  <a:gd name="T2" fmla="*/ 0 w 24"/>
                  <a:gd name="T3" fmla="*/ 35 h 35"/>
                  <a:gd name="T4" fmla="*/ 12 w 24"/>
                  <a:gd name="T5" fmla="*/ 0 h 35"/>
                  <a:gd name="T6" fmla="*/ 24 w 24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5">
                    <a:moveTo>
                      <a:pt x="24" y="35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3" y="12"/>
                      <a:pt x="9" y="0"/>
                      <a:pt x="12" y="0"/>
                    </a:cubicBezTo>
                    <a:cubicBezTo>
                      <a:pt x="15" y="0"/>
                      <a:pt x="21" y="12"/>
                      <a:pt x="24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54">
                <a:extLst>
                  <a:ext uri="{FF2B5EF4-FFF2-40B4-BE49-F238E27FC236}">
                    <a16:creationId xmlns:a16="http://schemas.microsoft.com/office/drawing/2014/main" id="{ACFC874E-1B47-4831-AC94-E7A197FA4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501" y="2439145"/>
                <a:ext cx="122718" cy="160703"/>
              </a:xfrm>
              <a:custGeom>
                <a:avLst/>
                <a:gdLst>
                  <a:gd name="T0" fmla="*/ 25 w 25"/>
                  <a:gd name="T1" fmla="*/ 0 h 32"/>
                  <a:gd name="T2" fmla="*/ 17 w 25"/>
                  <a:gd name="T3" fmla="*/ 32 h 32"/>
                  <a:gd name="T4" fmla="*/ 0 w 25"/>
                  <a:gd name="T5" fmla="*/ 32 h 32"/>
                  <a:gd name="T6" fmla="*/ 25 w 25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2">
                    <a:moveTo>
                      <a:pt x="25" y="0"/>
                    </a:moveTo>
                    <a:cubicBezTo>
                      <a:pt x="21" y="8"/>
                      <a:pt x="19" y="20"/>
                      <a:pt x="17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5" y="17"/>
                      <a:pt x="14" y="5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55">
                <a:extLst>
                  <a:ext uri="{FF2B5EF4-FFF2-40B4-BE49-F238E27FC236}">
                    <a16:creationId xmlns:a16="http://schemas.microsoft.com/office/drawing/2014/main" id="{AAD8B9BA-2F9E-4F1D-AC64-37A702EED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2439" y="2643675"/>
                <a:ext cx="113953" cy="131485"/>
              </a:xfrm>
              <a:custGeom>
                <a:avLst/>
                <a:gdLst>
                  <a:gd name="T0" fmla="*/ 23 w 23"/>
                  <a:gd name="T1" fmla="*/ 0 h 26"/>
                  <a:gd name="T2" fmla="*/ 21 w 23"/>
                  <a:gd name="T3" fmla="*/ 26 h 26"/>
                  <a:gd name="T4" fmla="*/ 0 w 23"/>
                  <a:gd name="T5" fmla="*/ 26 h 26"/>
                  <a:gd name="T6" fmla="*/ 4 w 23"/>
                  <a:gd name="T7" fmla="*/ 0 h 26"/>
                  <a:gd name="T8" fmla="*/ 23 w 2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6">
                    <a:moveTo>
                      <a:pt x="23" y="0"/>
                    </a:moveTo>
                    <a:cubicBezTo>
                      <a:pt x="22" y="9"/>
                      <a:pt x="21" y="19"/>
                      <a:pt x="21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7"/>
                      <a:pt x="1" y="8"/>
                      <a:pt x="4" y="0"/>
                    </a:cubicBez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56">
                <a:extLst>
                  <a:ext uri="{FF2B5EF4-FFF2-40B4-BE49-F238E27FC236}">
                    <a16:creationId xmlns:a16="http://schemas.microsoft.com/office/drawing/2014/main" id="{869EAFFE-1579-49FB-8C50-EE36F7F38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2439" y="2824828"/>
                <a:ext cx="113953" cy="131485"/>
              </a:xfrm>
              <a:custGeom>
                <a:avLst/>
                <a:gdLst>
                  <a:gd name="T0" fmla="*/ 0 w 23"/>
                  <a:gd name="T1" fmla="*/ 0 h 26"/>
                  <a:gd name="T2" fmla="*/ 21 w 23"/>
                  <a:gd name="T3" fmla="*/ 0 h 26"/>
                  <a:gd name="T4" fmla="*/ 23 w 23"/>
                  <a:gd name="T5" fmla="*/ 26 h 26"/>
                  <a:gd name="T6" fmla="*/ 4 w 23"/>
                  <a:gd name="T7" fmla="*/ 26 h 26"/>
                  <a:gd name="T8" fmla="*/ 0 w 23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6">
                    <a:moveTo>
                      <a:pt x="0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7"/>
                      <a:pt x="22" y="17"/>
                      <a:pt x="23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1" y="18"/>
                      <a:pt x="0" y="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57">
                <a:extLst>
                  <a:ext uri="{FF2B5EF4-FFF2-40B4-BE49-F238E27FC236}">
                    <a16:creationId xmlns:a16="http://schemas.microsoft.com/office/drawing/2014/main" id="{BEB007AF-D8E7-4B59-894A-07ACD361A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501" y="3000140"/>
                <a:ext cx="122718" cy="160703"/>
              </a:xfrm>
              <a:custGeom>
                <a:avLst/>
                <a:gdLst>
                  <a:gd name="T0" fmla="*/ 17 w 25"/>
                  <a:gd name="T1" fmla="*/ 0 h 32"/>
                  <a:gd name="T2" fmla="*/ 25 w 25"/>
                  <a:gd name="T3" fmla="*/ 32 h 32"/>
                  <a:gd name="T4" fmla="*/ 0 w 25"/>
                  <a:gd name="T5" fmla="*/ 0 h 32"/>
                  <a:gd name="T6" fmla="*/ 17 w 25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2">
                    <a:moveTo>
                      <a:pt x="17" y="0"/>
                    </a:moveTo>
                    <a:cubicBezTo>
                      <a:pt x="19" y="12"/>
                      <a:pt x="21" y="24"/>
                      <a:pt x="25" y="32"/>
                    </a:cubicBezTo>
                    <a:cubicBezTo>
                      <a:pt x="14" y="27"/>
                      <a:pt x="5" y="15"/>
                      <a:pt x="0" y="0"/>
                    </a:cubicBez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58">
                <a:extLst>
                  <a:ext uri="{FF2B5EF4-FFF2-40B4-BE49-F238E27FC236}">
                    <a16:creationId xmlns:a16="http://schemas.microsoft.com/office/drawing/2014/main" id="{917CC9F1-322C-45C0-942A-9E805488E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6063" y="3000138"/>
                <a:ext cx="119797" cy="175312"/>
              </a:xfrm>
              <a:custGeom>
                <a:avLst/>
                <a:gdLst>
                  <a:gd name="T0" fmla="*/ 0 w 24"/>
                  <a:gd name="T1" fmla="*/ 0 h 35"/>
                  <a:gd name="T2" fmla="*/ 24 w 24"/>
                  <a:gd name="T3" fmla="*/ 0 h 35"/>
                  <a:gd name="T4" fmla="*/ 12 w 24"/>
                  <a:gd name="T5" fmla="*/ 35 h 35"/>
                  <a:gd name="T6" fmla="*/ 0 w 24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35">
                    <a:moveTo>
                      <a:pt x="0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1" y="23"/>
                      <a:pt x="15" y="35"/>
                      <a:pt x="12" y="35"/>
                    </a:cubicBezTo>
                    <a:cubicBezTo>
                      <a:pt x="9" y="35"/>
                      <a:pt x="3" y="2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59">
                <a:extLst>
                  <a:ext uri="{FF2B5EF4-FFF2-40B4-BE49-F238E27FC236}">
                    <a16:creationId xmlns:a16="http://schemas.microsoft.com/office/drawing/2014/main" id="{C3AF73AC-F0AC-4F4F-AD09-7C5429904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7547" y="3000138"/>
                <a:ext cx="125641" cy="160703"/>
              </a:xfrm>
              <a:custGeom>
                <a:avLst/>
                <a:gdLst>
                  <a:gd name="T0" fmla="*/ 0 w 25"/>
                  <a:gd name="T1" fmla="*/ 32 h 32"/>
                  <a:gd name="T2" fmla="*/ 8 w 25"/>
                  <a:gd name="T3" fmla="*/ 0 h 32"/>
                  <a:gd name="T4" fmla="*/ 25 w 25"/>
                  <a:gd name="T5" fmla="*/ 0 h 32"/>
                  <a:gd name="T6" fmla="*/ 0 w 25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2">
                    <a:moveTo>
                      <a:pt x="0" y="32"/>
                    </a:moveTo>
                    <a:cubicBezTo>
                      <a:pt x="3" y="24"/>
                      <a:pt x="6" y="12"/>
                      <a:pt x="8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9" y="15"/>
                      <a:pt x="10" y="27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60">
                <a:extLst>
                  <a:ext uri="{FF2B5EF4-FFF2-40B4-BE49-F238E27FC236}">
                    <a16:creationId xmlns:a16="http://schemas.microsoft.com/office/drawing/2014/main" id="{0A5A94A3-177F-4886-94E1-DA5E73681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374" y="2824827"/>
                <a:ext cx="116874" cy="131485"/>
              </a:xfrm>
              <a:custGeom>
                <a:avLst/>
                <a:gdLst>
                  <a:gd name="T0" fmla="*/ 0 w 23"/>
                  <a:gd name="T1" fmla="*/ 26 h 26"/>
                  <a:gd name="T2" fmla="*/ 1 w 23"/>
                  <a:gd name="T3" fmla="*/ 0 h 26"/>
                  <a:gd name="T4" fmla="*/ 23 w 23"/>
                  <a:gd name="T5" fmla="*/ 0 h 26"/>
                  <a:gd name="T6" fmla="*/ 19 w 23"/>
                  <a:gd name="T7" fmla="*/ 26 h 26"/>
                  <a:gd name="T8" fmla="*/ 0 w 23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6">
                    <a:moveTo>
                      <a:pt x="0" y="26"/>
                    </a:moveTo>
                    <a:cubicBezTo>
                      <a:pt x="1" y="17"/>
                      <a:pt x="1" y="7"/>
                      <a:pt x="1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9"/>
                      <a:pt x="21" y="18"/>
                      <a:pt x="19" y="26"/>
                    </a:cubicBezTo>
                    <a:lnTo>
                      <a:pt x="0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61">
                <a:extLst>
                  <a:ext uri="{FF2B5EF4-FFF2-40B4-BE49-F238E27FC236}">
                    <a16:creationId xmlns:a16="http://schemas.microsoft.com/office/drawing/2014/main" id="{A1B616FF-252D-4C8D-A608-AD89CCEBA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623" y="2824827"/>
                <a:ext cx="122718" cy="131485"/>
              </a:xfrm>
              <a:custGeom>
                <a:avLst/>
                <a:gdLst>
                  <a:gd name="T0" fmla="*/ 4 w 24"/>
                  <a:gd name="T1" fmla="*/ 0 h 26"/>
                  <a:gd name="T2" fmla="*/ 24 w 24"/>
                  <a:gd name="T3" fmla="*/ 0 h 26"/>
                  <a:gd name="T4" fmla="*/ 18 w 24"/>
                  <a:gd name="T5" fmla="*/ 26 h 26"/>
                  <a:gd name="T6" fmla="*/ 0 w 24"/>
                  <a:gd name="T7" fmla="*/ 26 h 26"/>
                  <a:gd name="T8" fmla="*/ 4 w 24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6">
                    <a:moveTo>
                      <a:pt x="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4" y="9"/>
                      <a:pt x="21" y="18"/>
                      <a:pt x="18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" y="18"/>
                      <a:pt x="3" y="9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62">
                <a:extLst>
                  <a:ext uri="{FF2B5EF4-FFF2-40B4-BE49-F238E27FC236}">
                    <a16:creationId xmlns:a16="http://schemas.microsoft.com/office/drawing/2014/main" id="{DE97414A-6FF4-4F15-A759-02DC84B7F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1045" y="2459595"/>
                <a:ext cx="157780" cy="140249"/>
              </a:xfrm>
              <a:custGeom>
                <a:avLst/>
                <a:gdLst>
                  <a:gd name="T0" fmla="*/ 31 w 31"/>
                  <a:gd name="T1" fmla="*/ 28 h 28"/>
                  <a:gd name="T2" fmla="*/ 15 w 31"/>
                  <a:gd name="T3" fmla="*/ 28 h 28"/>
                  <a:gd name="T4" fmla="*/ 0 w 31"/>
                  <a:gd name="T5" fmla="*/ 0 h 28"/>
                  <a:gd name="T6" fmla="*/ 31 w 31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8">
                    <a:moveTo>
                      <a:pt x="31" y="28"/>
                    </a:moveTo>
                    <a:cubicBezTo>
                      <a:pt x="15" y="28"/>
                      <a:pt x="15" y="28"/>
                      <a:pt x="15" y="28"/>
                    </a:cubicBezTo>
                    <a:cubicBezTo>
                      <a:pt x="11" y="17"/>
                      <a:pt x="6" y="7"/>
                      <a:pt x="0" y="0"/>
                    </a:cubicBezTo>
                    <a:cubicBezTo>
                      <a:pt x="12" y="6"/>
                      <a:pt x="23" y="16"/>
                      <a:pt x="31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63">
                <a:extLst>
                  <a:ext uri="{FF2B5EF4-FFF2-40B4-BE49-F238E27FC236}">
                    <a16:creationId xmlns:a16="http://schemas.microsoft.com/office/drawing/2014/main" id="{B3CFDACF-2C25-42CF-A11F-73E596130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861" y="2459593"/>
                <a:ext cx="154859" cy="140249"/>
              </a:xfrm>
              <a:custGeom>
                <a:avLst/>
                <a:gdLst>
                  <a:gd name="T0" fmla="*/ 31 w 31"/>
                  <a:gd name="T1" fmla="*/ 0 h 28"/>
                  <a:gd name="T2" fmla="*/ 15 w 31"/>
                  <a:gd name="T3" fmla="*/ 28 h 28"/>
                  <a:gd name="T4" fmla="*/ 0 w 31"/>
                  <a:gd name="T5" fmla="*/ 28 h 28"/>
                  <a:gd name="T6" fmla="*/ 31 w 31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8">
                    <a:moveTo>
                      <a:pt x="31" y="0"/>
                    </a:moveTo>
                    <a:cubicBezTo>
                      <a:pt x="24" y="7"/>
                      <a:pt x="19" y="17"/>
                      <a:pt x="15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7" y="16"/>
                      <a:pt x="18" y="6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64">
                <a:extLst>
                  <a:ext uri="{FF2B5EF4-FFF2-40B4-BE49-F238E27FC236}">
                    <a16:creationId xmlns:a16="http://schemas.microsoft.com/office/drawing/2014/main" id="{B659A51B-F094-48BB-8B56-3AE18C07C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1863" y="3000151"/>
                <a:ext cx="154859" cy="140249"/>
              </a:xfrm>
              <a:custGeom>
                <a:avLst/>
                <a:gdLst>
                  <a:gd name="T0" fmla="*/ 0 w 31"/>
                  <a:gd name="T1" fmla="*/ 0 h 28"/>
                  <a:gd name="T2" fmla="*/ 15 w 31"/>
                  <a:gd name="T3" fmla="*/ 0 h 28"/>
                  <a:gd name="T4" fmla="*/ 31 w 31"/>
                  <a:gd name="T5" fmla="*/ 28 h 28"/>
                  <a:gd name="T6" fmla="*/ 0 w 31"/>
                  <a:gd name="T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8">
                    <a:moveTo>
                      <a:pt x="0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9" y="11"/>
                      <a:pt x="24" y="21"/>
                      <a:pt x="31" y="28"/>
                    </a:cubicBezTo>
                    <a:cubicBezTo>
                      <a:pt x="18" y="22"/>
                      <a:pt x="7" y="1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65">
                <a:extLst>
                  <a:ext uri="{FF2B5EF4-FFF2-40B4-BE49-F238E27FC236}">
                    <a16:creationId xmlns:a16="http://schemas.microsoft.com/office/drawing/2014/main" id="{B2744C38-B5A1-404B-9E97-2BDDDEC75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1037" y="3000145"/>
                <a:ext cx="157780" cy="140249"/>
              </a:xfrm>
              <a:custGeom>
                <a:avLst/>
                <a:gdLst>
                  <a:gd name="T0" fmla="*/ 0 w 31"/>
                  <a:gd name="T1" fmla="*/ 28 h 28"/>
                  <a:gd name="T2" fmla="*/ 15 w 31"/>
                  <a:gd name="T3" fmla="*/ 0 h 28"/>
                  <a:gd name="T4" fmla="*/ 31 w 31"/>
                  <a:gd name="T5" fmla="*/ 0 h 28"/>
                  <a:gd name="T6" fmla="*/ 0 w 31"/>
                  <a:gd name="T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8">
                    <a:moveTo>
                      <a:pt x="0" y="28"/>
                    </a:moveTo>
                    <a:cubicBezTo>
                      <a:pt x="6" y="21"/>
                      <a:pt x="11" y="11"/>
                      <a:pt x="15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3" y="12"/>
                      <a:pt x="12" y="22"/>
                      <a:pt x="0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7C035C0A-5B34-491E-9101-9BF8004B2A87}"/>
              </a:ext>
            </a:extLst>
          </p:cNvPr>
          <p:cNvGrpSpPr/>
          <p:nvPr/>
        </p:nvGrpSpPr>
        <p:grpSpPr>
          <a:xfrm>
            <a:off x="7959423" y="3376248"/>
            <a:ext cx="586113" cy="616289"/>
            <a:chOff x="2871498" y="2548921"/>
            <a:chExt cx="645855" cy="561245"/>
          </a:xfrm>
          <a:solidFill>
            <a:schemeClr val="bg1"/>
          </a:solidFill>
        </p:grpSpPr>
        <p:sp>
          <p:nvSpPr>
            <p:cNvPr id="244" name="Freeform 34">
              <a:extLst>
                <a:ext uri="{FF2B5EF4-FFF2-40B4-BE49-F238E27FC236}">
                  <a16:creationId xmlns:a16="http://schemas.microsoft.com/office/drawing/2014/main" id="{818470F0-0F8D-4A08-BF11-77F18CD678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1498" y="2548921"/>
              <a:ext cx="279212" cy="282033"/>
            </a:xfrm>
            <a:custGeom>
              <a:avLst/>
              <a:gdLst>
                <a:gd name="T0" fmla="*/ 5 w 42"/>
                <a:gd name="T1" fmla="*/ 10 h 42"/>
                <a:gd name="T2" fmla="*/ 6 w 42"/>
                <a:gd name="T3" fmla="*/ 14 h 42"/>
                <a:gd name="T4" fmla="*/ 3 w 42"/>
                <a:gd name="T5" fmla="*/ 14 h 42"/>
                <a:gd name="T6" fmla="*/ 1 w 42"/>
                <a:gd name="T7" fmla="*/ 17 h 42"/>
                <a:gd name="T8" fmla="*/ 2 w 42"/>
                <a:gd name="T9" fmla="*/ 20 h 42"/>
                <a:gd name="T10" fmla="*/ 4 w 42"/>
                <a:gd name="T11" fmla="*/ 23 h 42"/>
                <a:gd name="T12" fmla="*/ 2 w 42"/>
                <a:gd name="T13" fmla="*/ 24 h 42"/>
                <a:gd name="T14" fmla="*/ 1 w 42"/>
                <a:gd name="T15" fmla="*/ 28 h 42"/>
                <a:gd name="T16" fmla="*/ 4 w 42"/>
                <a:gd name="T17" fmla="*/ 30 h 42"/>
                <a:gd name="T18" fmla="*/ 7 w 42"/>
                <a:gd name="T19" fmla="*/ 30 h 42"/>
                <a:gd name="T20" fmla="*/ 6 w 42"/>
                <a:gd name="T21" fmla="*/ 33 h 42"/>
                <a:gd name="T22" fmla="*/ 7 w 42"/>
                <a:gd name="T23" fmla="*/ 37 h 42"/>
                <a:gd name="T24" fmla="*/ 11 w 42"/>
                <a:gd name="T25" fmla="*/ 37 h 42"/>
                <a:gd name="T26" fmla="*/ 14 w 42"/>
                <a:gd name="T27" fmla="*/ 37 h 42"/>
                <a:gd name="T28" fmla="*/ 15 w 42"/>
                <a:gd name="T29" fmla="*/ 39 h 42"/>
                <a:gd name="T30" fmla="*/ 17 w 42"/>
                <a:gd name="T31" fmla="*/ 42 h 42"/>
                <a:gd name="T32" fmla="*/ 20 w 42"/>
                <a:gd name="T33" fmla="*/ 40 h 42"/>
                <a:gd name="T34" fmla="*/ 23 w 42"/>
                <a:gd name="T35" fmla="*/ 38 h 42"/>
                <a:gd name="T36" fmla="*/ 25 w 42"/>
                <a:gd name="T37" fmla="*/ 40 h 42"/>
                <a:gd name="T38" fmla="*/ 28 w 42"/>
                <a:gd name="T39" fmla="*/ 41 h 42"/>
                <a:gd name="T40" fmla="*/ 30 w 42"/>
                <a:gd name="T41" fmla="*/ 38 h 42"/>
                <a:gd name="T42" fmla="*/ 31 w 42"/>
                <a:gd name="T43" fmla="*/ 35 h 42"/>
                <a:gd name="T44" fmla="*/ 34 w 42"/>
                <a:gd name="T45" fmla="*/ 36 h 42"/>
                <a:gd name="T46" fmla="*/ 37 w 42"/>
                <a:gd name="T47" fmla="*/ 35 h 42"/>
                <a:gd name="T48" fmla="*/ 38 w 42"/>
                <a:gd name="T49" fmla="*/ 32 h 42"/>
                <a:gd name="T50" fmla="*/ 37 w 42"/>
                <a:gd name="T51" fmla="*/ 28 h 42"/>
                <a:gd name="T52" fmla="*/ 40 w 42"/>
                <a:gd name="T53" fmla="*/ 28 h 42"/>
                <a:gd name="T54" fmla="*/ 42 w 42"/>
                <a:gd name="T55" fmla="*/ 26 h 42"/>
                <a:gd name="T56" fmla="*/ 41 w 42"/>
                <a:gd name="T57" fmla="*/ 22 h 42"/>
                <a:gd name="T58" fmla="*/ 39 w 42"/>
                <a:gd name="T59" fmla="*/ 20 h 42"/>
                <a:gd name="T60" fmla="*/ 41 w 42"/>
                <a:gd name="T61" fmla="*/ 18 h 42"/>
                <a:gd name="T62" fmla="*/ 42 w 42"/>
                <a:gd name="T63" fmla="*/ 15 h 42"/>
                <a:gd name="T64" fmla="*/ 39 w 42"/>
                <a:gd name="T65" fmla="*/ 13 h 42"/>
                <a:gd name="T66" fmla="*/ 36 w 42"/>
                <a:gd name="T67" fmla="*/ 11 h 42"/>
                <a:gd name="T68" fmla="*/ 36 w 42"/>
                <a:gd name="T69" fmla="*/ 9 h 42"/>
                <a:gd name="T70" fmla="*/ 36 w 42"/>
                <a:gd name="T71" fmla="*/ 5 h 42"/>
                <a:gd name="T72" fmla="*/ 32 w 42"/>
                <a:gd name="T73" fmla="*/ 5 h 42"/>
                <a:gd name="T74" fmla="*/ 29 w 42"/>
                <a:gd name="T75" fmla="*/ 5 h 42"/>
                <a:gd name="T76" fmla="*/ 28 w 42"/>
                <a:gd name="T77" fmla="*/ 3 h 42"/>
                <a:gd name="T78" fmla="*/ 26 w 42"/>
                <a:gd name="T79" fmla="*/ 0 h 42"/>
                <a:gd name="T80" fmla="*/ 23 w 42"/>
                <a:gd name="T81" fmla="*/ 2 h 42"/>
                <a:gd name="T82" fmla="*/ 20 w 42"/>
                <a:gd name="T83" fmla="*/ 4 h 42"/>
                <a:gd name="T84" fmla="*/ 18 w 42"/>
                <a:gd name="T85" fmla="*/ 2 h 42"/>
                <a:gd name="T86" fmla="*/ 15 w 42"/>
                <a:gd name="T87" fmla="*/ 1 h 42"/>
                <a:gd name="T88" fmla="*/ 13 w 42"/>
                <a:gd name="T89" fmla="*/ 4 h 42"/>
                <a:gd name="T90" fmla="*/ 12 w 42"/>
                <a:gd name="T91" fmla="*/ 7 h 42"/>
                <a:gd name="T92" fmla="*/ 9 w 42"/>
                <a:gd name="T93" fmla="*/ 6 h 42"/>
                <a:gd name="T94" fmla="*/ 6 w 42"/>
                <a:gd name="T95" fmla="*/ 7 h 42"/>
                <a:gd name="T96" fmla="*/ 5 w 42"/>
                <a:gd name="T97" fmla="*/ 10 h 42"/>
                <a:gd name="T98" fmla="*/ 18 w 42"/>
                <a:gd name="T99" fmla="*/ 9 h 42"/>
                <a:gd name="T100" fmla="*/ 33 w 42"/>
                <a:gd name="T101" fmla="*/ 17 h 42"/>
                <a:gd name="T102" fmla="*/ 25 w 42"/>
                <a:gd name="T103" fmla="*/ 33 h 42"/>
                <a:gd name="T104" fmla="*/ 10 w 42"/>
                <a:gd name="T105" fmla="*/ 25 h 42"/>
                <a:gd name="T106" fmla="*/ 18 w 42"/>
                <a:gd name="T107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42">
                  <a:moveTo>
                    <a:pt x="5" y="10"/>
                  </a:moveTo>
                  <a:cubicBezTo>
                    <a:pt x="6" y="11"/>
                    <a:pt x="6" y="13"/>
                    <a:pt x="6" y="14"/>
                  </a:cubicBezTo>
                  <a:cubicBezTo>
                    <a:pt x="5" y="14"/>
                    <a:pt x="4" y="15"/>
                    <a:pt x="3" y="14"/>
                  </a:cubicBezTo>
                  <a:cubicBezTo>
                    <a:pt x="2" y="14"/>
                    <a:pt x="1" y="15"/>
                    <a:pt x="1" y="17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3" y="20"/>
                    <a:pt x="4" y="22"/>
                    <a:pt x="4" y="23"/>
                  </a:cubicBezTo>
                  <a:cubicBezTo>
                    <a:pt x="4" y="23"/>
                    <a:pt x="3" y="24"/>
                    <a:pt x="2" y="24"/>
                  </a:cubicBezTo>
                  <a:cubicBezTo>
                    <a:pt x="1" y="25"/>
                    <a:pt x="1" y="26"/>
                    <a:pt x="1" y="28"/>
                  </a:cubicBezTo>
                  <a:cubicBezTo>
                    <a:pt x="2" y="29"/>
                    <a:pt x="3" y="30"/>
                    <a:pt x="4" y="30"/>
                  </a:cubicBezTo>
                  <a:cubicBezTo>
                    <a:pt x="5" y="29"/>
                    <a:pt x="6" y="29"/>
                    <a:pt x="7" y="30"/>
                  </a:cubicBezTo>
                  <a:cubicBezTo>
                    <a:pt x="7" y="31"/>
                    <a:pt x="7" y="33"/>
                    <a:pt x="6" y="33"/>
                  </a:cubicBezTo>
                  <a:cubicBezTo>
                    <a:pt x="6" y="34"/>
                    <a:pt x="6" y="36"/>
                    <a:pt x="7" y="37"/>
                  </a:cubicBezTo>
                  <a:cubicBezTo>
                    <a:pt x="8" y="38"/>
                    <a:pt x="10" y="38"/>
                    <a:pt x="11" y="37"/>
                  </a:cubicBezTo>
                  <a:cubicBezTo>
                    <a:pt x="11" y="36"/>
                    <a:pt x="13" y="37"/>
                    <a:pt x="14" y="37"/>
                  </a:cubicBezTo>
                  <a:cubicBezTo>
                    <a:pt x="15" y="37"/>
                    <a:pt x="15" y="38"/>
                    <a:pt x="15" y="39"/>
                  </a:cubicBezTo>
                  <a:cubicBezTo>
                    <a:pt x="14" y="40"/>
                    <a:pt x="15" y="42"/>
                    <a:pt x="17" y="42"/>
                  </a:cubicBezTo>
                  <a:cubicBezTo>
                    <a:pt x="18" y="42"/>
                    <a:pt x="20" y="42"/>
                    <a:pt x="20" y="40"/>
                  </a:cubicBezTo>
                  <a:cubicBezTo>
                    <a:pt x="20" y="39"/>
                    <a:pt x="22" y="38"/>
                    <a:pt x="23" y="38"/>
                  </a:cubicBezTo>
                  <a:cubicBezTo>
                    <a:pt x="23" y="38"/>
                    <a:pt x="24" y="39"/>
                    <a:pt x="25" y="40"/>
                  </a:cubicBezTo>
                  <a:cubicBezTo>
                    <a:pt x="25" y="41"/>
                    <a:pt x="26" y="42"/>
                    <a:pt x="28" y="41"/>
                  </a:cubicBezTo>
                  <a:cubicBezTo>
                    <a:pt x="29" y="41"/>
                    <a:pt x="30" y="40"/>
                    <a:pt x="30" y="38"/>
                  </a:cubicBezTo>
                  <a:cubicBezTo>
                    <a:pt x="30" y="37"/>
                    <a:pt x="31" y="36"/>
                    <a:pt x="31" y="35"/>
                  </a:cubicBezTo>
                  <a:cubicBezTo>
                    <a:pt x="32" y="35"/>
                    <a:pt x="33" y="35"/>
                    <a:pt x="34" y="36"/>
                  </a:cubicBezTo>
                  <a:cubicBezTo>
                    <a:pt x="35" y="37"/>
                    <a:pt x="36" y="36"/>
                    <a:pt x="37" y="35"/>
                  </a:cubicBezTo>
                  <a:cubicBezTo>
                    <a:pt x="38" y="34"/>
                    <a:pt x="38" y="33"/>
                    <a:pt x="38" y="32"/>
                  </a:cubicBezTo>
                  <a:cubicBezTo>
                    <a:pt x="37" y="31"/>
                    <a:pt x="37" y="29"/>
                    <a:pt x="37" y="28"/>
                  </a:cubicBezTo>
                  <a:cubicBezTo>
                    <a:pt x="37" y="28"/>
                    <a:pt x="39" y="28"/>
                    <a:pt x="40" y="28"/>
                  </a:cubicBezTo>
                  <a:cubicBezTo>
                    <a:pt x="41" y="28"/>
                    <a:pt x="42" y="27"/>
                    <a:pt x="42" y="26"/>
                  </a:cubicBezTo>
                  <a:cubicBezTo>
                    <a:pt x="42" y="24"/>
                    <a:pt x="42" y="23"/>
                    <a:pt x="41" y="22"/>
                  </a:cubicBezTo>
                  <a:cubicBezTo>
                    <a:pt x="40" y="22"/>
                    <a:pt x="39" y="20"/>
                    <a:pt x="39" y="20"/>
                  </a:cubicBezTo>
                  <a:cubicBezTo>
                    <a:pt x="39" y="19"/>
                    <a:pt x="39" y="18"/>
                    <a:pt x="41" y="18"/>
                  </a:cubicBezTo>
                  <a:cubicBezTo>
                    <a:pt x="42" y="18"/>
                    <a:pt x="42" y="16"/>
                    <a:pt x="42" y="15"/>
                  </a:cubicBezTo>
                  <a:cubicBezTo>
                    <a:pt x="41" y="13"/>
                    <a:pt x="40" y="12"/>
                    <a:pt x="39" y="13"/>
                  </a:cubicBezTo>
                  <a:cubicBezTo>
                    <a:pt x="38" y="13"/>
                    <a:pt x="36" y="12"/>
                    <a:pt x="36" y="11"/>
                  </a:cubicBezTo>
                  <a:cubicBezTo>
                    <a:pt x="35" y="11"/>
                    <a:pt x="36" y="10"/>
                    <a:pt x="36" y="9"/>
                  </a:cubicBezTo>
                  <a:cubicBezTo>
                    <a:pt x="37" y="8"/>
                    <a:pt x="37" y="6"/>
                    <a:pt x="36" y="5"/>
                  </a:cubicBezTo>
                  <a:cubicBezTo>
                    <a:pt x="35" y="4"/>
                    <a:pt x="33" y="4"/>
                    <a:pt x="32" y="5"/>
                  </a:cubicBezTo>
                  <a:cubicBezTo>
                    <a:pt x="31" y="6"/>
                    <a:pt x="29" y="6"/>
                    <a:pt x="29" y="5"/>
                  </a:cubicBezTo>
                  <a:cubicBezTo>
                    <a:pt x="28" y="5"/>
                    <a:pt x="28" y="4"/>
                    <a:pt x="28" y="3"/>
                  </a:cubicBezTo>
                  <a:cubicBezTo>
                    <a:pt x="28" y="2"/>
                    <a:pt x="27" y="1"/>
                    <a:pt x="26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3"/>
                    <a:pt x="21" y="4"/>
                    <a:pt x="20" y="4"/>
                  </a:cubicBezTo>
                  <a:cubicBezTo>
                    <a:pt x="19" y="4"/>
                    <a:pt x="19" y="3"/>
                    <a:pt x="18" y="2"/>
                  </a:cubicBezTo>
                  <a:cubicBezTo>
                    <a:pt x="18" y="1"/>
                    <a:pt x="16" y="0"/>
                    <a:pt x="15" y="1"/>
                  </a:cubicBezTo>
                  <a:cubicBezTo>
                    <a:pt x="13" y="1"/>
                    <a:pt x="13" y="3"/>
                    <a:pt x="13" y="4"/>
                  </a:cubicBezTo>
                  <a:cubicBezTo>
                    <a:pt x="13" y="5"/>
                    <a:pt x="12" y="6"/>
                    <a:pt x="12" y="7"/>
                  </a:cubicBezTo>
                  <a:cubicBezTo>
                    <a:pt x="11" y="7"/>
                    <a:pt x="10" y="7"/>
                    <a:pt x="9" y="6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5" y="8"/>
                    <a:pt x="4" y="10"/>
                    <a:pt x="5" y="10"/>
                  </a:cubicBezTo>
                  <a:close/>
                  <a:moveTo>
                    <a:pt x="18" y="9"/>
                  </a:moveTo>
                  <a:cubicBezTo>
                    <a:pt x="24" y="7"/>
                    <a:pt x="31" y="11"/>
                    <a:pt x="33" y="17"/>
                  </a:cubicBezTo>
                  <a:cubicBezTo>
                    <a:pt x="35" y="24"/>
                    <a:pt x="32" y="31"/>
                    <a:pt x="25" y="33"/>
                  </a:cubicBezTo>
                  <a:cubicBezTo>
                    <a:pt x="19" y="35"/>
                    <a:pt x="12" y="31"/>
                    <a:pt x="10" y="25"/>
                  </a:cubicBezTo>
                  <a:cubicBezTo>
                    <a:pt x="8" y="18"/>
                    <a:pt x="11" y="12"/>
                    <a:pt x="1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33">
              <a:extLst>
                <a:ext uri="{FF2B5EF4-FFF2-40B4-BE49-F238E27FC236}">
                  <a16:creationId xmlns:a16="http://schemas.microsoft.com/office/drawing/2014/main" id="{C78F724D-418B-4EFC-BB90-E4CAB7EEA7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83023" y="2675836"/>
              <a:ext cx="434330" cy="434330"/>
            </a:xfrm>
            <a:custGeom>
              <a:avLst/>
              <a:gdLst>
                <a:gd name="T0" fmla="*/ 7 w 65"/>
                <a:gd name="T1" fmla="*/ 16 h 65"/>
                <a:gd name="T2" fmla="*/ 8 w 65"/>
                <a:gd name="T3" fmla="*/ 21 h 65"/>
                <a:gd name="T4" fmla="*/ 4 w 65"/>
                <a:gd name="T5" fmla="*/ 22 h 65"/>
                <a:gd name="T6" fmla="*/ 0 w 65"/>
                <a:gd name="T7" fmla="*/ 26 h 65"/>
                <a:gd name="T8" fmla="*/ 2 w 65"/>
                <a:gd name="T9" fmla="*/ 31 h 65"/>
                <a:gd name="T10" fmla="*/ 5 w 65"/>
                <a:gd name="T11" fmla="*/ 35 h 65"/>
                <a:gd name="T12" fmla="*/ 3 w 65"/>
                <a:gd name="T13" fmla="*/ 38 h 65"/>
                <a:gd name="T14" fmla="*/ 1 w 65"/>
                <a:gd name="T15" fmla="*/ 43 h 65"/>
                <a:gd name="T16" fmla="*/ 5 w 65"/>
                <a:gd name="T17" fmla="*/ 46 h 65"/>
                <a:gd name="T18" fmla="*/ 9 w 65"/>
                <a:gd name="T19" fmla="*/ 46 h 65"/>
                <a:gd name="T20" fmla="*/ 9 w 65"/>
                <a:gd name="T21" fmla="*/ 52 h 65"/>
                <a:gd name="T22" fmla="*/ 10 w 65"/>
                <a:gd name="T23" fmla="*/ 57 h 65"/>
                <a:gd name="T24" fmla="*/ 16 w 65"/>
                <a:gd name="T25" fmla="*/ 58 h 65"/>
                <a:gd name="T26" fmla="*/ 21 w 65"/>
                <a:gd name="T27" fmla="*/ 57 h 65"/>
                <a:gd name="T28" fmla="*/ 22 w 65"/>
                <a:gd name="T29" fmla="*/ 61 h 65"/>
                <a:gd name="T30" fmla="*/ 25 w 65"/>
                <a:gd name="T31" fmla="*/ 65 h 65"/>
                <a:gd name="T32" fmla="*/ 30 w 65"/>
                <a:gd name="T33" fmla="*/ 63 h 65"/>
                <a:gd name="T34" fmla="*/ 35 w 65"/>
                <a:gd name="T35" fmla="*/ 60 h 65"/>
                <a:gd name="T36" fmla="*/ 37 w 65"/>
                <a:gd name="T37" fmla="*/ 62 h 65"/>
                <a:gd name="T38" fmla="*/ 43 w 65"/>
                <a:gd name="T39" fmla="*/ 64 h 65"/>
                <a:gd name="T40" fmla="*/ 46 w 65"/>
                <a:gd name="T41" fmla="*/ 60 h 65"/>
                <a:gd name="T42" fmla="*/ 48 w 65"/>
                <a:gd name="T43" fmla="*/ 55 h 65"/>
                <a:gd name="T44" fmla="*/ 52 w 65"/>
                <a:gd name="T45" fmla="*/ 56 h 65"/>
                <a:gd name="T46" fmla="*/ 57 w 65"/>
                <a:gd name="T47" fmla="*/ 55 h 65"/>
                <a:gd name="T48" fmla="*/ 57 w 65"/>
                <a:gd name="T49" fmla="*/ 49 h 65"/>
                <a:gd name="T50" fmla="*/ 57 w 65"/>
                <a:gd name="T51" fmla="*/ 44 h 65"/>
                <a:gd name="T52" fmla="*/ 61 w 65"/>
                <a:gd name="T53" fmla="*/ 43 h 65"/>
                <a:gd name="T54" fmla="*/ 65 w 65"/>
                <a:gd name="T55" fmla="*/ 40 h 65"/>
                <a:gd name="T56" fmla="*/ 62 w 65"/>
                <a:gd name="T57" fmla="*/ 35 h 65"/>
                <a:gd name="T58" fmla="*/ 59 w 65"/>
                <a:gd name="T59" fmla="*/ 30 h 65"/>
                <a:gd name="T60" fmla="*/ 62 w 65"/>
                <a:gd name="T61" fmla="*/ 28 h 65"/>
                <a:gd name="T62" fmla="*/ 64 w 65"/>
                <a:gd name="T63" fmla="*/ 22 h 65"/>
                <a:gd name="T64" fmla="*/ 59 w 65"/>
                <a:gd name="T65" fmla="*/ 19 h 65"/>
                <a:gd name="T66" fmla="*/ 55 w 65"/>
                <a:gd name="T67" fmla="*/ 17 h 65"/>
                <a:gd name="T68" fmla="*/ 56 w 65"/>
                <a:gd name="T69" fmla="*/ 13 h 65"/>
                <a:gd name="T70" fmla="*/ 55 w 65"/>
                <a:gd name="T71" fmla="*/ 8 h 65"/>
                <a:gd name="T72" fmla="*/ 49 w 65"/>
                <a:gd name="T73" fmla="*/ 8 h 65"/>
                <a:gd name="T74" fmla="*/ 44 w 65"/>
                <a:gd name="T75" fmla="*/ 8 h 65"/>
                <a:gd name="T76" fmla="*/ 43 w 65"/>
                <a:gd name="T77" fmla="*/ 4 h 65"/>
                <a:gd name="T78" fmla="*/ 39 w 65"/>
                <a:gd name="T79" fmla="*/ 0 h 65"/>
                <a:gd name="T80" fmla="*/ 34 w 65"/>
                <a:gd name="T81" fmla="*/ 3 h 65"/>
                <a:gd name="T82" fmla="*/ 30 w 65"/>
                <a:gd name="T83" fmla="*/ 6 h 65"/>
                <a:gd name="T84" fmla="*/ 27 w 65"/>
                <a:gd name="T85" fmla="*/ 3 h 65"/>
                <a:gd name="T86" fmla="*/ 22 w 65"/>
                <a:gd name="T87" fmla="*/ 1 h 65"/>
                <a:gd name="T88" fmla="*/ 19 w 65"/>
                <a:gd name="T89" fmla="*/ 6 h 65"/>
                <a:gd name="T90" fmla="*/ 17 w 65"/>
                <a:gd name="T91" fmla="*/ 10 h 65"/>
                <a:gd name="T92" fmla="*/ 13 w 65"/>
                <a:gd name="T93" fmla="*/ 9 h 65"/>
                <a:gd name="T94" fmla="*/ 8 w 65"/>
                <a:gd name="T95" fmla="*/ 10 h 65"/>
                <a:gd name="T96" fmla="*/ 7 w 65"/>
                <a:gd name="T97" fmla="*/ 16 h 65"/>
                <a:gd name="T98" fmla="*/ 27 w 65"/>
                <a:gd name="T99" fmla="*/ 15 h 65"/>
                <a:gd name="T100" fmla="*/ 50 w 65"/>
                <a:gd name="T101" fmla="*/ 27 h 65"/>
                <a:gd name="T102" fmla="*/ 38 w 65"/>
                <a:gd name="T103" fmla="*/ 51 h 65"/>
                <a:gd name="T104" fmla="*/ 14 w 65"/>
                <a:gd name="T105" fmla="*/ 38 h 65"/>
                <a:gd name="T106" fmla="*/ 27 w 65"/>
                <a:gd name="T107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" h="65">
                  <a:moveTo>
                    <a:pt x="7" y="16"/>
                  </a:moveTo>
                  <a:cubicBezTo>
                    <a:pt x="9" y="17"/>
                    <a:pt x="8" y="20"/>
                    <a:pt x="8" y="21"/>
                  </a:cubicBezTo>
                  <a:cubicBezTo>
                    <a:pt x="8" y="22"/>
                    <a:pt x="6" y="22"/>
                    <a:pt x="4" y="22"/>
                  </a:cubicBezTo>
                  <a:cubicBezTo>
                    <a:pt x="2" y="22"/>
                    <a:pt x="1" y="23"/>
                    <a:pt x="0" y="26"/>
                  </a:cubicBezTo>
                  <a:cubicBezTo>
                    <a:pt x="0" y="28"/>
                    <a:pt x="1" y="30"/>
                    <a:pt x="2" y="31"/>
                  </a:cubicBezTo>
                  <a:cubicBezTo>
                    <a:pt x="4" y="31"/>
                    <a:pt x="5" y="34"/>
                    <a:pt x="5" y="35"/>
                  </a:cubicBezTo>
                  <a:cubicBezTo>
                    <a:pt x="6" y="36"/>
                    <a:pt x="4" y="37"/>
                    <a:pt x="3" y="38"/>
                  </a:cubicBezTo>
                  <a:cubicBezTo>
                    <a:pt x="1" y="38"/>
                    <a:pt x="0" y="40"/>
                    <a:pt x="1" y="43"/>
                  </a:cubicBezTo>
                  <a:cubicBezTo>
                    <a:pt x="2" y="45"/>
                    <a:pt x="4" y="46"/>
                    <a:pt x="5" y="46"/>
                  </a:cubicBezTo>
                  <a:cubicBezTo>
                    <a:pt x="7" y="45"/>
                    <a:pt x="9" y="46"/>
                    <a:pt x="9" y="46"/>
                  </a:cubicBezTo>
                  <a:cubicBezTo>
                    <a:pt x="10" y="47"/>
                    <a:pt x="10" y="51"/>
                    <a:pt x="9" y="52"/>
                  </a:cubicBezTo>
                  <a:cubicBezTo>
                    <a:pt x="8" y="53"/>
                    <a:pt x="8" y="55"/>
                    <a:pt x="10" y="57"/>
                  </a:cubicBezTo>
                  <a:cubicBezTo>
                    <a:pt x="12" y="59"/>
                    <a:pt x="14" y="59"/>
                    <a:pt x="16" y="58"/>
                  </a:cubicBezTo>
                  <a:cubicBezTo>
                    <a:pt x="17" y="56"/>
                    <a:pt x="20" y="57"/>
                    <a:pt x="21" y="57"/>
                  </a:cubicBezTo>
                  <a:cubicBezTo>
                    <a:pt x="22" y="57"/>
                    <a:pt x="22" y="59"/>
                    <a:pt x="22" y="61"/>
                  </a:cubicBezTo>
                  <a:cubicBezTo>
                    <a:pt x="22" y="63"/>
                    <a:pt x="23" y="64"/>
                    <a:pt x="25" y="65"/>
                  </a:cubicBezTo>
                  <a:cubicBezTo>
                    <a:pt x="28" y="65"/>
                    <a:pt x="30" y="64"/>
                    <a:pt x="30" y="63"/>
                  </a:cubicBezTo>
                  <a:cubicBezTo>
                    <a:pt x="31" y="61"/>
                    <a:pt x="34" y="60"/>
                    <a:pt x="35" y="60"/>
                  </a:cubicBezTo>
                  <a:cubicBezTo>
                    <a:pt x="36" y="59"/>
                    <a:pt x="37" y="61"/>
                    <a:pt x="37" y="62"/>
                  </a:cubicBezTo>
                  <a:cubicBezTo>
                    <a:pt x="38" y="64"/>
                    <a:pt x="40" y="65"/>
                    <a:pt x="43" y="64"/>
                  </a:cubicBezTo>
                  <a:cubicBezTo>
                    <a:pt x="45" y="63"/>
                    <a:pt x="46" y="61"/>
                    <a:pt x="46" y="60"/>
                  </a:cubicBezTo>
                  <a:cubicBezTo>
                    <a:pt x="45" y="58"/>
                    <a:pt x="47" y="55"/>
                    <a:pt x="48" y="55"/>
                  </a:cubicBezTo>
                  <a:cubicBezTo>
                    <a:pt x="49" y="54"/>
                    <a:pt x="50" y="55"/>
                    <a:pt x="52" y="56"/>
                  </a:cubicBezTo>
                  <a:cubicBezTo>
                    <a:pt x="53" y="57"/>
                    <a:pt x="55" y="57"/>
                    <a:pt x="57" y="55"/>
                  </a:cubicBezTo>
                  <a:cubicBezTo>
                    <a:pt x="58" y="53"/>
                    <a:pt x="59" y="51"/>
                    <a:pt x="57" y="49"/>
                  </a:cubicBezTo>
                  <a:cubicBezTo>
                    <a:pt x="56" y="48"/>
                    <a:pt x="56" y="45"/>
                    <a:pt x="57" y="44"/>
                  </a:cubicBezTo>
                  <a:cubicBezTo>
                    <a:pt x="57" y="43"/>
                    <a:pt x="59" y="43"/>
                    <a:pt x="61" y="43"/>
                  </a:cubicBezTo>
                  <a:cubicBezTo>
                    <a:pt x="62" y="44"/>
                    <a:pt x="64" y="42"/>
                    <a:pt x="65" y="40"/>
                  </a:cubicBezTo>
                  <a:cubicBezTo>
                    <a:pt x="65" y="37"/>
                    <a:pt x="64" y="35"/>
                    <a:pt x="62" y="35"/>
                  </a:cubicBezTo>
                  <a:cubicBezTo>
                    <a:pt x="61" y="34"/>
                    <a:pt x="59" y="31"/>
                    <a:pt x="59" y="30"/>
                  </a:cubicBezTo>
                  <a:cubicBezTo>
                    <a:pt x="59" y="29"/>
                    <a:pt x="60" y="28"/>
                    <a:pt x="62" y="28"/>
                  </a:cubicBezTo>
                  <a:cubicBezTo>
                    <a:pt x="64" y="27"/>
                    <a:pt x="65" y="25"/>
                    <a:pt x="64" y="22"/>
                  </a:cubicBezTo>
                  <a:cubicBezTo>
                    <a:pt x="63" y="20"/>
                    <a:pt x="61" y="19"/>
                    <a:pt x="59" y="19"/>
                  </a:cubicBezTo>
                  <a:cubicBezTo>
                    <a:pt x="58" y="20"/>
                    <a:pt x="55" y="18"/>
                    <a:pt x="55" y="17"/>
                  </a:cubicBezTo>
                  <a:cubicBezTo>
                    <a:pt x="54" y="16"/>
                    <a:pt x="54" y="15"/>
                    <a:pt x="56" y="13"/>
                  </a:cubicBezTo>
                  <a:cubicBezTo>
                    <a:pt x="57" y="12"/>
                    <a:pt x="56" y="10"/>
                    <a:pt x="55" y="8"/>
                  </a:cubicBezTo>
                  <a:cubicBezTo>
                    <a:pt x="53" y="7"/>
                    <a:pt x="50" y="6"/>
                    <a:pt x="49" y="8"/>
                  </a:cubicBezTo>
                  <a:cubicBezTo>
                    <a:pt x="48" y="9"/>
                    <a:pt x="45" y="9"/>
                    <a:pt x="44" y="8"/>
                  </a:cubicBezTo>
                  <a:cubicBezTo>
                    <a:pt x="43" y="8"/>
                    <a:pt x="43" y="6"/>
                    <a:pt x="43" y="4"/>
                  </a:cubicBezTo>
                  <a:cubicBezTo>
                    <a:pt x="43" y="3"/>
                    <a:pt x="42" y="1"/>
                    <a:pt x="39" y="0"/>
                  </a:cubicBezTo>
                  <a:cubicBezTo>
                    <a:pt x="37" y="0"/>
                    <a:pt x="35" y="1"/>
                    <a:pt x="34" y="3"/>
                  </a:cubicBezTo>
                  <a:cubicBezTo>
                    <a:pt x="34" y="4"/>
                    <a:pt x="31" y="6"/>
                    <a:pt x="30" y="6"/>
                  </a:cubicBezTo>
                  <a:cubicBezTo>
                    <a:pt x="29" y="6"/>
                    <a:pt x="28" y="5"/>
                    <a:pt x="27" y="3"/>
                  </a:cubicBezTo>
                  <a:cubicBezTo>
                    <a:pt x="27" y="1"/>
                    <a:pt x="25" y="0"/>
                    <a:pt x="22" y="1"/>
                  </a:cubicBezTo>
                  <a:cubicBezTo>
                    <a:pt x="20" y="2"/>
                    <a:pt x="19" y="4"/>
                    <a:pt x="19" y="6"/>
                  </a:cubicBezTo>
                  <a:cubicBezTo>
                    <a:pt x="20" y="7"/>
                    <a:pt x="18" y="10"/>
                    <a:pt x="17" y="10"/>
                  </a:cubicBezTo>
                  <a:cubicBezTo>
                    <a:pt x="16" y="11"/>
                    <a:pt x="14" y="11"/>
                    <a:pt x="13" y="9"/>
                  </a:cubicBezTo>
                  <a:cubicBezTo>
                    <a:pt x="12" y="8"/>
                    <a:pt x="10" y="9"/>
                    <a:pt x="8" y="10"/>
                  </a:cubicBezTo>
                  <a:cubicBezTo>
                    <a:pt x="6" y="12"/>
                    <a:pt x="6" y="15"/>
                    <a:pt x="7" y="16"/>
                  </a:cubicBezTo>
                  <a:close/>
                  <a:moveTo>
                    <a:pt x="27" y="15"/>
                  </a:moveTo>
                  <a:cubicBezTo>
                    <a:pt x="37" y="11"/>
                    <a:pt x="47" y="17"/>
                    <a:pt x="50" y="27"/>
                  </a:cubicBezTo>
                  <a:cubicBezTo>
                    <a:pt x="54" y="37"/>
                    <a:pt x="48" y="47"/>
                    <a:pt x="38" y="51"/>
                  </a:cubicBezTo>
                  <a:cubicBezTo>
                    <a:pt x="28" y="54"/>
                    <a:pt x="18" y="48"/>
                    <a:pt x="14" y="38"/>
                  </a:cubicBezTo>
                  <a:cubicBezTo>
                    <a:pt x="11" y="28"/>
                    <a:pt x="17" y="18"/>
                    <a:pt x="2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35">
              <a:extLst>
                <a:ext uri="{FF2B5EF4-FFF2-40B4-BE49-F238E27FC236}">
                  <a16:creationId xmlns:a16="http://schemas.microsoft.com/office/drawing/2014/main" id="{D3AC12B8-482B-44F9-9CAF-B769D2E43D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7139" y="2830954"/>
              <a:ext cx="214345" cy="214345"/>
            </a:xfrm>
            <a:custGeom>
              <a:avLst/>
              <a:gdLst>
                <a:gd name="T0" fmla="*/ 3 w 32"/>
                <a:gd name="T1" fmla="*/ 8 h 32"/>
                <a:gd name="T2" fmla="*/ 4 w 32"/>
                <a:gd name="T3" fmla="*/ 10 h 32"/>
                <a:gd name="T4" fmla="*/ 2 w 32"/>
                <a:gd name="T5" fmla="*/ 11 h 32"/>
                <a:gd name="T6" fmla="*/ 0 w 32"/>
                <a:gd name="T7" fmla="*/ 13 h 32"/>
                <a:gd name="T8" fmla="*/ 1 w 32"/>
                <a:gd name="T9" fmla="*/ 15 h 32"/>
                <a:gd name="T10" fmla="*/ 2 w 32"/>
                <a:gd name="T11" fmla="*/ 17 h 32"/>
                <a:gd name="T12" fmla="*/ 1 w 32"/>
                <a:gd name="T13" fmla="*/ 19 h 32"/>
                <a:gd name="T14" fmla="*/ 0 w 32"/>
                <a:gd name="T15" fmla="*/ 21 h 32"/>
                <a:gd name="T16" fmla="*/ 2 w 32"/>
                <a:gd name="T17" fmla="*/ 23 h 32"/>
                <a:gd name="T18" fmla="*/ 4 w 32"/>
                <a:gd name="T19" fmla="*/ 23 h 32"/>
                <a:gd name="T20" fmla="*/ 4 w 32"/>
                <a:gd name="T21" fmla="*/ 26 h 32"/>
                <a:gd name="T22" fmla="*/ 5 w 32"/>
                <a:gd name="T23" fmla="*/ 28 h 32"/>
                <a:gd name="T24" fmla="*/ 7 w 32"/>
                <a:gd name="T25" fmla="*/ 29 h 32"/>
                <a:gd name="T26" fmla="*/ 10 w 32"/>
                <a:gd name="T27" fmla="*/ 28 h 32"/>
                <a:gd name="T28" fmla="*/ 11 w 32"/>
                <a:gd name="T29" fmla="*/ 30 h 32"/>
                <a:gd name="T30" fmla="*/ 12 w 32"/>
                <a:gd name="T31" fmla="*/ 32 h 32"/>
                <a:gd name="T32" fmla="*/ 15 w 32"/>
                <a:gd name="T33" fmla="*/ 31 h 32"/>
                <a:gd name="T34" fmla="*/ 17 w 32"/>
                <a:gd name="T35" fmla="*/ 29 h 32"/>
                <a:gd name="T36" fmla="*/ 18 w 32"/>
                <a:gd name="T37" fmla="*/ 31 h 32"/>
                <a:gd name="T38" fmla="*/ 21 w 32"/>
                <a:gd name="T39" fmla="*/ 32 h 32"/>
                <a:gd name="T40" fmla="*/ 22 w 32"/>
                <a:gd name="T41" fmla="*/ 30 h 32"/>
                <a:gd name="T42" fmla="*/ 23 w 32"/>
                <a:gd name="T43" fmla="*/ 27 h 32"/>
                <a:gd name="T44" fmla="*/ 25 w 32"/>
                <a:gd name="T45" fmla="*/ 28 h 32"/>
                <a:gd name="T46" fmla="*/ 28 w 32"/>
                <a:gd name="T47" fmla="*/ 27 h 32"/>
                <a:gd name="T48" fmla="*/ 28 w 32"/>
                <a:gd name="T49" fmla="*/ 24 h 32"/>
                <a:gd name="T50" fmla="*/ 28 w 32"/>
                <a:gd name="T51" fmla="*/ 22 h 32"/>
                <a:gd name="T52" fmla="*/ 30 w 32"/>
                <a:gd name="T53" fmla="*/ 21 h 32"/>
                <a:gd name="T54" fmla="*/ 32 w 32"/>
                <a:gd name="T55" fmla="*/ 20 h 32"/>
                <a:gd name="T56" fmla="*/ 31 w 32"/>
                <a:gd name="T57" fmla="*/ 17 h 32"/>
                <a:gd name="T58" fmla="*/ 29 w 32"/>
                <a:gd name="T59" fmla="*/ 15 h 32"/>
                <a:gd name="T60" fmla="*/ 30 w 32"/>
                <a:gd name="T61" fmla="*/ 14 h 32"/>
                <a:gd name="T62" fmla="*/ 31 w 32"/>
                <a:gd name="T63" fmla="*/ 11 h 32"/>
                <a:gd name="T64" fmla="*/ 29 w 32"/>
                <a:gd name="T65" fmla="*/ 10 h 32"/>
                <a:gd name="T66" fmla="*/ 27 w 32"/>
                <a:gd name="T67" fmla="*/ 9 h 32"/>
                <a:gd name="T68" fmla="*/ 27 w 32"/>
                <a:gd name="T69" fmla="*/ 7 h 32"/>
                <a:gd name="T70" fmla="*/ 27 w 32"/>
                <a:gd name="T71" fmla="*/ 4 h 32"/>
                <a:gd name="T72" fmla="*/ 24 w 32"/>
                <a:gd name="T73" fmla="*/ 4 h 32"/>
                <a:gd name="T74" fmla="*/ 21 w 32"/>
                <a:gd name="T75" fmla="*/ 4 h 32"/>
                <a:gd name="T76" fmla="*/ 21 w 32"/>
                <a:gd name="T77" fmla="*/ 2 h 32"/>
                <a:gd name="T78" fmla="*/ 19 w 32"/>
                <a:gd name="T79" fmla="*/ 0 h 32"/>
                <a:gd name="T80" fmla="*/ 17 w 32"/>
                <a:gd name="T81" fmla="*/ 1 h 32"/>
                <a:gd name="T82" fmla="*/ 15 w 32"/>
                <a:gd name="T83" fmla="*/ 3 h 32"/>
                <a:gd name="T84" fmla="*/ 13 w 32"/>
                <a:gd name="T85" fmla="*/ 1 h 32"/>
                <a:gd name="T86" fmla="*/ 11 w 32"/>
                <a:gd name="T87" fmla="*/ 1 h 32"/>
                <a:gd name="T88" fmla="*/ 9 w 32"/>
                <a:gd name="T89" fmla="*/ 3 h 32"/>
                <a:gd name="T90" fmla="*/ 8 w 32"/>
                <a:gd name="T91" fmla="*/ 5 h 32"/>
                <a:gd name="T92" fmla="*/ 6 w 32"/>
                <a:gd name="T93" fmla="*/ 5 h 32"/>
                <a:gd name="T94" fmla="*/ 4 w 32"/>
                <a:gd name="T95" fmla="*/ 5 h 32"/>
                <a:gd name="T96" fmla="*/ 3 w 32"/>
                <a:gd name="T97" fmla="*/ 8 h 32"/>
                <a:gd name="T98" fmla="*/ 13 w 32"/>
                <a:gd name="T99" fmla="*/ 7 h 32"/>
                <a:gd name="T100" fmla="*/ 25 w 32"/>
                <a:gd name="T101" fmla="*/ 13 h 32"/>
                <a:gd name="T102" fmla="*/ 19 w 32"/>
                <a:gd name="T103" fmla="*/ 25 h 32"/>
                <a:gd name="T104" fmla="*/ 7 w 32"/>
                <a:gd name="T105" fmla="*/ 19 h 32"/>
                <a:gd name="T106" fmla="*/ 13 w 32"/>
                <a:gd name="T10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" h="32">
                  <a:moveTo>
                    <a:pt x="3" y="8"/>
                  </a:moveTo>
                  <a:cubicBezTo>
                    <a:pt x="4" y="8"/>
                    <a:pt x="4" y="10"/>
                    <a:pt x="4" y="10"/>
                  </a:cubicBezTo>
                  <a:cubicBezTo>
                    <a:pt x="4" y="11"/>
                    <a:pt x="3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0" y="15"/>
                    <a:pt x="1" y="15"/>
                  </a:cubicBezTo>
                  <a:cubicBezTo>
                    <a:pt x="2" y="15"/>
                    <a:pt x="2" y="17"/>
                    <a:pt x="2" y="17"/>
                  </a:cubicBezTo>
                  <a:cubicBezTo>
                    <a:pt x="3" y="18"/>
                    <a:pt x="2" y="18"/>
                    <a:pt x="1" y="19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1" y="22"/>
                    <a:pt x="2" y="23"/>
                    <a:pt x="2" y="23"/>
                  </a:cubicBezTo>
                  <a:cubicBezTo>
                    <a:pt x="3" y="22"/>
                    <a:pt x="4" y="23"/>
                    <a:pt x="4" y="23"/>
                  </a:cubicBezTo>
                  <a:cubicBezTo>
                    <a:pt x="5" y="23"/>
                    <a:pt x="5" y="25"/>
                    <a:pt x="4" y="26"/>
                  </a:cubicBezTo>
                  <a:cubicBezTo>
                    <a:pt x="4" y="26"/>
                    <a:pt x="4" y="27"/>
                    <a:pt x="5" y="28"/>
                  </a:cubicBezTo>
                  <a:cubicBezTo>
                    <a:pt x="6" y="29"/>
                    <a:pt x="7" y="29"/>
                    <a:pt x="7" y="29"/>
                  </a:cubicBezTo>
                  <a:cubicBezTo>
                    <a:pt x="8" y="28"/>
                    <a:pt x="10" y="28"/>
                    <a:pt x="10" y="28"/>
                  </a:cubicBezTo>
                  <a:cubicBezTo>
                    <a:pt x="11" y="28"/>
                    <a:pt x="11" y="29"/>
                    <a:pt x="11" y="30"/>
                  </a:cubicBezTo>
                  <a:cubicBezTo>
                    <a:pt x="10" y="31"/>
                    <a:pt x="11" y="32"/>
                    <a:pt x="12" y="32"/>
                  </a:cubicBezTo>
                  <a:cubicBezTo>
                    <a:pt x="13" y="32"/>
                    <a:pt x="15" y="32"/>
                    <a:pt x="15" y="31"/>
                  </a:cubicBezTo>
                  <a:cubicBezTo>
                    <a:pt x="15" y="30"/>
                    <a:pt x="16" y="30"/>
                    <a:pt x="17" y="29"/>
                  </a:cubicBezTo>
                  <a:cubicBezTo>
                    <a:pt x="17" y="29"/>
                    <a:pt x="18" y="30"/>
                    <a:pt x="18" y="31"/>
                  </a:cubicBezTo>
                  <a:cubicBezTo>
                    <a:pt x="19" y="32"/>
                    <a:pt x="20" y="32"/>
                    <a:pt x="21" y="32"/>
                  </a:cubicBezTo>
                  <a:cubicBezTo>
                    <a:pt x="22" y="31"/>
                    <a:pt x="23" y="30"/>
                    <a:pt x="22" y="30"/>
                  </a:cubicBezTo>
                  <a:cubicBezTo>
                    <a:pt x="22" y="29"/>
                    <a:pt x="23" y="27"/>
                    <a:pt x="23" y="27"/>
                  </a:cubicBezTo>
                  <a:cubicBezTo>
                    <a:pt x="24" y="27"/>
                    <a:pt x="25" y="27"/>
                    <a:pt x="25" y="28"/>
                  </a:cubicBezTo>
                  <a:cubicBezTo>
                    <a:pt x="26" y="28"/>
                    <a:pt x="27" y="28"/>
                    <a:pt x="28" y="27"/>
                  </a:cubicBezTo>
                  <a:cubicBezTo>
                    <a:pt x="29" y="26"/>
                    <a:pt x="29" y="25"/>
                    <a:pt x="28" y="24"/>
                  </a:cubicBezTo>
                  <a:cubicBezTo>
                    <a:pt x="28" y="24"/>
                    <a:pt x="28" y="22"/>
                    <a:pt x="28" y="22"/>
                  </a:cubicBezTo>
                  <a:cubicBezTo>
                    <a:pt x="28" y="21"/>
                    <a:pt x="29" y="21"/>
                    <a:pt x="30" y="21"/>
                  </a:cubicBezTo>
                  <a:cubicBezTo>
                    <a:pt x="31" y="22"/>
                    <a:pt x="31" y="21"/>
                    <a:pt x="32" y="20"/>
                  </a:cubicBezTo>
                  <a:cubicBezTo>
                    <a:pt x="32" y="18"/>
                    <a:pt x="31" y="17"/>
                    <a:pt x="31" y="17"/>
                  </a:cubicBezTo>
                  <a:cubicBezTo>
                    <a:pt x="30" y="17"/>
                    <a:pt x="29" y="16"/>
                    <a:pt x="29" y="15"/>
                  </a:cubicBezTo>
                  <a:cubicBezTo>
                    <a:pt x="29" y="15"/>
                    <a:pt x="30" y="14"/>
                    <a:pt x="30" y="14"/>
                  </a:cubicBezTo>
                  <a:cubicBezTo>
                    <a:pt x="31" y="13"/>
                    <a:pt x="32" y="12"/>
                    <a:pt x="31" y="11"/>
                  </a:cubicBezTo>
                  <a:cubicBezTo>
                    <a:pt x="31" y="10"/>
                    <a:pt x="30" y="9"/>
                    <a:pt x="29" y="10"/>
                  </a:cubicBezTo>
                  <a:cubicBezTo>
                    <a:pt x="28" y="10"/>
                    <a:pt x="27" y="9"/>
                    <a:pt x="27" y="9"/>
                  </a:cubicBezTo>
                  <a:cubicBezTo>
                    <a:pt x="26" y="8"/>
                    <a:pt x="27" y="7"/>
                    <a:pt x="27" y="7"/>
                  </a:cubicBezTo>
                  <a:cubicBezTo>
                    <a:pt x="28" y="6"/>
                    <a:pt x="28" y="5"/>
                    <a:pt x="27" y="4"/>
                  </a:cubicBezTo>
                  <a:cubicBezTo>
                    <a:pt x="26" y="3"/>
                    <a:pt x="25" y="3"/>
                    <a:pt x="24" y="4"/>
                  </a:cubicBezTo>
                  <a:cubicBezTo>
                    <a:pt x="24" y="4"/>
                    <a:pt x="22" y="4"/>
                    <a:pt x="21" y="4"/>
                  </a:cubicBezTo>
                  <a:cubicBezTo>
                    <a:pt x="21" y="4"/>
                    <a:pt x="21" y="3"/>
                    <a:pt x="21" y="2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8" y="0"/>
                    <a:pt x="17" y="0"/>
                    <a:pt x="17" y="1"/>
                  </a:cubicBezTo>
                  <a:cubicBezTo>
                    <a:pt x="17" y="2"/>
                    <a:pt x="15" y="3"/>
                    <a:pt x="15" y="3"/>
                  </a:cubicBezTo>
                  <a:cubicBezTo>
                    <a:pt x="14" y="3"/>
                    <a:pt x="14" y="2"/>
                    <a:pt x="13" y="1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10" y="1"/>
                    <a:pt x="9" y="2"/>
                    <a:pt x="9" y="3"/>
                  </a:cubicBezTo>
                  <a:cubicBezTo>
                    <a:pt x="9" y="4"/>
                    <a:pt x="9" y="5"/>
                    <a:pt x="8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4"/>
                    <a:pt x="4" y="4"/>
                    <a:pt x="4" y="5"/>
                  </a:cubicBezTo>
                  <a:cubicBezTo>
                    <a:pt x="3" y="6"/>
                    <a:pt x="3" y="7"/>
                    <a:pt x="3" y="8"/>
                  </a:cubicBezTo>
                  <a:close/>
                  <a:moveTo>
                    <a:pt x="13" y="7"/>
                  </a:moveTo>
                  <a:cubicBezTo>
                    <a:pt x="18" y="6"/>
                    <a:pt x="23" y="8"/>
                    <a:pt x="25" y="13"/>
                  </a:cubicBezTo>
                  <a:cubicBezTo>
                    <a:pt x="26" y="18"/>
                    <a:pt x="24" y="23"/>
                    <a:pt x="19" y="25"/>
                  </a:cubicBezTo>
                  <a:cubicBezTo>
                    <a:pt x="14" y="27"/>
                    <a:pt x="8" y="24"/>
                    <a:pt x="7" y="19"/>
                  </a:cubicBezTo>
                  <a:cubicBezTo>
                    <a:pt x="5" y="14"/>
                    <a:pt x="8" y="9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7" name="Freeform 63">
            <a:extLst>
              <a:ext uri="{FF2B5EF4-FFF2-40B4-BE49-F238E27FC236}">
                <a16:creationId xmlns:a16="http://schemas.microsoft.com/office/drawing/2014/main" id="{A6BD1EEF-3888-4D1F-B3AE-45A051635982}"/>
              </a:ext>
            </a:extLst>
          </p:cNvPr>
          <p:cNvSpPr>
            <a:spLocks noEditPoints="1"/>
          </p:cNvSpPr>
          <p:nvPr/>
        </p:nvSpPr>
        <p:spPr bwMode="auto">
          <a:xfrm>
            <a:off x="3582862" y="3303796"/>
            <a:ext cx="515423" cy="786776"/>
          </a:xfrm>
          <a:custGeom>
            <a:avLst/>
            <a:gdLst>
              <a:gd name="T0" fmla="*/ 206 w 206"/>
              <a:gd name="T1" fmla="*/ 13 h 257"/>
              <a:gd name="T2" fmla="*/ 206 w 206"/>
              <a:gd name="T3" fmla="*/ 244 h 257"/>
              <a:gd name="T4" fmla="*/ 193 w 206"/>
              <a:gd name="T5" fmla="*/ 257 h 257"/>
              <a:gd name="T6" fmla="*/ 13 w 206"/>
              <a:gd name="T7" fmla="*/ 257 h 257"/>
              <a:gd name="T8" fmla="*/ 0 w 206"/>
              <a:gd name="T9" fmla="*/ 244 h 257"/>
              <a:gd name="T10" fmla="*/ 0 w 206"/>
              <a:gd name="T11" fmla="*/ 13 h 257"/>
              <a:gd name="T12" fmla="*/ 13 w 206"/>
              <a:gd name="T13" fmla="*/ 0 h 257"/>
              <a:gd name="T14" fmla="*/ 193 w 206"/>
              <a:gd name="T15" fmla="*/ 0 h 257"/>
              <a:gd name="T16" fmla="*/ 206 w 206"/>
              <a:gd name="T17" fmla="*/ 13 h 257"/>
              <a:gd name="T18" fmla="*/ 195 w 206"/>
              <a:gd name="T19" fmla="*/ 228 h 257"/>
              <a:gd name="T20" fmla="*/ 195 w 206"/>
              <a:gd name="T21" fmla="*/ 12 h 257"/>
              <a:gd name="T22" fmla="*/ 9 w 206"/>
              <a:gd name="T23" fmla="*/ 12 h 257"/>
              <a:gd name="T24" fmla="*/ 9 w 206"/>
              <a:gd name="T25" fmla="*/ 228 h 257"/>
              <a:gd name="T26" fmla="*/ 195 w 206"/>
              <a:gd name="T27" fmla="*/ 228 h 257"/>
              <a:gd name="T28" fmla="*/ 110 w 206"/>
              <a:gd name="T29" fmla="*/ 241 h 257"/>
              <a:gd name="T30" fmla="*/ 101 w 206"/>
              <a:gd name="T31" fmla="*/ 233 h 257"/>
              <a:gd name="T32" fmla="*/ 93 w 206"/>
              <a:gd name="T33" fmla="*/ 241 h 257"/>
              <a:gd name="T34" fmla="*/ 101 w 206"/>
              <a:gd name="T35" fmla="*/ 250 h 257"/>
              <a:gd name="T36" fmla="*/ 110 w 206"/>
              <a:gd name="T37" fmla="*/ 24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6" h="257">
                <a:moveTo>
                  <a:pt x="206" y="13"/>
                </a:moveTo>
                <a:cubicBezTo>
                  <a:pt x="206" y="244"/>
                  <a:pt x="206" y="244"/>
                  <a:pt x="206" y="244"/>
                </a:cubicBezTo>
                <a:cubicBezTo>
                  <a:pt x="206" y="251"/>
                  <a:pt x="200" y="257"/>
                  <a:pt x="193" y="257"/>
                </a:cubicBezTo>
                <a:cubicBezTo>
                  <a:pt x="13" y="257"/>
                  <a:pt x="13" y="257"/>
                  <a:pt x="13" y="257"/>
                </a:cubicBezTo>
                <a:cubicBezTo>
                  <a:pt x="6" y="257"/>
                  <a:pt x="0" y="251"/>
                  <a:pt x="0" y="24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200" y="0"/>
                  <a:pt x="206" y="6"/>
                  <a:pt x="206" y="13"/>
                </a:cubicBezTo>
                <a:close/>
                <a:moveTo>
                  <a:pt x="195" y="228"/>
                </a:moveTo>
                <a:cubicBezTo>
                  <a:pt x="195" y="12"/>
                  <a:pt x="195" y="12"/>
                  <a:pt x="195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228"/>
                  <a:pt x="9" y="228"/>
                  <a:pt x="9" y="228"/>
                </a:cubicBezTo>
                <a:lnTo>
                  <a:pt x="195" y="228"/>
                </a:lnTo>
                <a:close/>
                <a:moveTo>
                  <a:pt x="110" y="241"/>
                </a:moveTo>
                <a:cubicBezTo>
                  <a:pt x="110" y="237"/>
                  <a:pt x="106" y="233"/>
                  <a:pt x="101" y="233"/>
                </a:cubicBezTo>
                <a:cubicBezTo>
                  <a:pt x="96" y="233"/>
                  <a:pt x="93" y="237"/>
                  <a:pt x="93" y="241"/>
                </a:cubicBezTo>
                <a:cubicBezTo>
                  <a:pt x="93" y="246"/>
                  <a:pt x="96" y="250"/>
                  <a:pt x="101" y="250"/>
                </a:cubicBezTo>
                <a:cubicBezTo>
                  <a:pt x="106" y="250"/>
                  <a:pt x="110" y="246"/>
                  <a:pt x="110" y="2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19455CD4-185B-4A87-A3F1-70430751A079}"/>
              </a:ext>
            </a:extLst>
          </p:cNvPr>
          <p:cNvGrpSpPr/>
          <p:nvPr/>
        </p:nvGrpSpPr>
        <p:grpSpPr>
          <a:xfrm>
            <a:off x="6466465" y="3212976"/>
            <a:ext cx="640741" cy="873187"/>
            <a:chOff x="8622143" y="820661"/>
            <a:chExt cx="542491" cy="610987"/>
          </a:xfrm>
          <a:solidFill>
            <a:schemeClr val="bg1"/>
          </a:solidFill>
        </p:grpSpPr>
        <p:sp>
          <p:nvSpPr>
            <p:cNvPr id="248" name="Freeform 102">
              <a:extLst>
                <a:ext uri="{FF2B5EF4-FFF2-40B4-BE49-F238E27FC236}">
                  <a16:creationId xmlns:a16="http://schemas.microsoft.com/office/drawing/2014/main" id="{770ADD12-2710-4562-86FF-CF5A94F7CE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22143" y="820661"/>
              <a:ext cx="265766" cy="293164"/>
            </a:xfrm>
            <a:custGeom>
              <a:avLst/>
              <a:gdLst>
                <a:gd name="T0" fmla="*/ 40 w 41"/>
                <a:gd name="T1" fmla="*/ 2 h 45"/>
                <a:gd name="T2" fmla="*/ 37 w 41"/>
                <a:gd name="T3" fmla="*/ 0 h 45"/>
                <a:gd name="T4" fmla="*/ 5 w 41"/>
                <a:gd name="T5" fmla="*/ 0 h 45"/>
                <a:gd name="T6" fmla="*/ 1 w 41"/>
                <a:gd name="T7" fmla="*/ 2 h 45"/>
                <a:gd name="T8" fmla="*/ 0 w 41"/>
                <a:gd name="T9" fmla="*/ 5 h 45"/>
                <a:gd name="T10" fmla="*/ 0 w 41"/>
                <a:gd name="T11" fmla="*/ 30 h 45"/>
                <a:gd name="T12" fmla="*/ 1 w 41"/>
                <a:gd name="T13" fmla="*/ 33 h 45"/>
                <a:gd name="T14" fmla="*/ 5 w 41"/>
                <a:gd name="T15" fmla="*/ 34 h 45"/>
                <a:gd name="T16" fmla="*/ 37 w 41"/>
                <a:gd name="T17" fmla="*/ 34 h 45"/>
                <a:gd name="T18" fmla="*/ 40 w 41"/>
                <a:gd name="T19" fmla="*/ 33 h 45"/>
                <a:gd name="T20" fmla="*/ 41 w 41"/>
                <a:gd name="T21" fmla="*/ 30 h 45"/>
                <a:gd name="T22" fmla="*/ 41 w 41"/>
                <a:gd name="T23" fmla="*/ 5 h 45"/>
                <a:gd name="T24" fmla="*/ 40 w 41"/>
                <a:gd name="T25" fmla="*/ 2 h 45"/>
                <a:gd name="T26" fmla="*/ 39 w 41"/>
                <a:gd name="T27" fmla="*/ 30 h 45"/>
                <a:gd name="T28" fmla="*/ 38 w 41"/>
                <a:gd name="T29" fmla="*/ 31 h 45"/>
                <a:gd name="T30" fmla="*/ 37 w 41"/>
                <a:gd name="T31" fmla="*/ 32 h 45"/>
                <a:gd name="T32" fmla="*/ 5 w 41"/>
                <a:gd name="T33" fmla="*/ 32 h 45"/>
                <a:gd name="T34" fmla="*/ 3 w 41"/>
                <a:gd name="T35" fmla="*/ 31 h 45"/>
                <a:gd name="T36" fmla="*/ 2 w 41"/>
                <a:gd name="T37" fmla="*/ 30 h 45"/>
                <a:gd name="T38" fmla="*/ 2 w 41"/>
                <a:gd name="T39" fmla="*/ 5 h 45"/>
                <a:gd name="T40" fmla="*/ 3 w 41"/>
                <a:gd name="T41" fmla="*/ 3 h 45"/>
                <a:gd name="T42" fmla="*/ 5 w 41"/>
                <a:gd name="T43" fmla="*/ 3 h 45"/>
                <a:gd name="T44" fmla="*/ 37 w 41"/>
                <a:gd name="T45" fmla="*/ 3 h 45"/>
                <a:gd name="T46" fmla="*/ 38 w 41"/>
                <a:gd name="T47" fmla="*/ 3 h 45"/>
                <a:gd name="T48" fmla="*/ 39 w 41"/>
                <a:gd name="T49" fmla="*/ 5 h 45"/>
                <a:gd name="T50" fmla="*/ 39 w 41"/>
                <a:gd name="T51" fmla="*/ 30 h 45"/>
                <a:gd name="T52" fmla="*/ 40 w 41"/>
                <a:gd name="T53" fmla="*/ 35 h 45"/>
                <a:gd name="T54" fmla="*/ 2 w 41"/>
                <a:gd name="T55" fmla="*/ 35 h 45"/>
                <a:gd name="T56" fmla="*/ 1 w 41"/>
                <a:gd name="T57" fmla="*/ 35 h 45"/>
                <a:gd name="T58" fmla="*/ 0 w 41"/>
                <a:gd name="T59" fmla="*/ 36 h 45"/>
                <a:gd name="T60" fmla="*/ 0 w 41"/>
                <a:gd name="T61" fmla="*/ 44 h 45"/>
                <a:gd name="T62" fmla="*/ 1 w 41"/>
                <a:gd name="T63" fmla="*/ 45 h 45"/>
                <a:gd name="T64" fmla="*/ 2 w 41"/>
                <a:gd name="T65" fmla="*/ 45 h 45"/>
                <a:gd name="T66" fmla="*/ 40 w 41"/>
                <a:gd name="T67" fmla="*/ 45 h 45"/>
                <a:gd name="T68" fmla="*/ 41 w 41"/>
                <a:gd name="T69" fmla="*/ 45 h 45"/>
                <a:gd name="T70" fmla="*/ 41 w 41"/>
                <a:gd name="T71" fmla="*/ 44 h 45"/>
                <a:gd name="T72" fmla="*/ 41 w 41"/>
                <a:gd name="T73" fmla="*/ 36 h 45"/>
                <a:gd name="T74" fmla="*/ 41 w 41"/>
                <a:gd name="T75" fmla="*/ 35 h 45"/>
                <a:gd name="T76" fmla="*/ 40 w 41"/>
                <a:gd name="T77" fmla="*/ 35 h 45"/>
                <a:gd name="T78" fmla="*/ 39 w 41"/>
                <a:gd name="T79" fmla="*/ 43 h 45"/>
                <a:gd name="T80" fmla="*/ 3 w 41"/>
                <a:gd name="T81" fmla="*/ 43 h 45"/>
                <a:gd name="T82" fmla="*/ 3 w 41"/>
                <a:gd name="T83" fmla="*/ 37 h 45"/>
                <a:gd name="T84" fmla="*/ 39 w 41"/>
                <a:gd name="T85" fmla="*/ 37 h 45"/>
                <a:gd name="T86" fmla="*/ 39 w 41"/>
                <a:gd name="T87" fmla="*/ 43 h 45"/>
                <a:gd name="T88" fmla="*/ 5 w 41"/>
                <a:gd name="T89" fmla="*/ 42 h 45"/>
                <a:gd name="T90" fmla="*/ 23 w 41"/>
                <a:gd name="T91" fmla="*/ 42 h 45"/>
                <a:gd name="T92" fmla="*/ 24 w 41"/>
                <a:gd name="T93" fmla="*/ 42 h 45"/>
                <a:gd name="T94" fmla="*/ 24 w 41"/>
                <a:gd name="T95" fmla="*/ 41 h 45"/>
                <a:gd name="T96" fmla="*/ 24 w 41"/>
                <a:gd name="T97" fmla="*/ 40 h 45"/>
                <a:gd name="T98" fmla="*/ 24 w 41"/>
                <a:gd name="T99" fmla="*/ 39 h 45"/>
                <a:gd name="T100" fmla="*/ 23 w 41"/>
                <a:gd name="T101" fmla="*/ 39 h 45"/>
                <a:gd name="T102" fmla="*/ 5 w 41"/>
                <a:gd name="T103" fmla="*/ 39 h 45"/>
                <a:gd name="T104" fmla="*/ 4 w 41"/>
                <a:gd name="T105" fmla="*/ 39 h 45"/>
                <a:gd name="T106" fmla="*/ 4 w 41"/>
                <a:gd name="T107" fmla="*/ 40 h 45"/>
                <a:gd name="T108" fmla="*/ 4 w 41"/>
                <a:gd name="T109" fmla="*/ 41 h 45"/>
                <a:gd name="T110" fmla="*/ 4 w 41"/>
                <a:gd name="T111" fmla="*/ 42 h 45"/>
                <a:gd name="T112" fmla="*/ 5 w 41"/>
                <a:gd name="T113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" h="45">
                  <a:moveTo>
                    <a:pt x="40" y="2"/>
                  </a:moveTo>
                  <a:cubicBezTo>
                    <a:pt x="39" y="1"/>
                    <a:pt x="38" y="0"/>
                    <a:pt x="3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2" y="34"/>
                    <a:pt x="3" y="34"/>
                    <a:pt x="5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4"/>
                    <a:pt x="39" y="34"/>
                    <a:pt x="40" y="33"/>
                  </a:cubicBezTo>
                  <a:cubicBezTo>
                    <a:pt x="41" y="32"/>
                    <a:pt x="41" y="31"/>
                    <a:pt x="41" y="30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4"/>
                    <a:pt x="41" y="2"/>
                    <a:pt x="40" y="2"/>
                  </a:cubicBezTo>
                  <a:close/>
                  <a:moveTo>
                    <a:pt x="39" y="30"/>
                  </a:moveTo>
                  <a:cubicBezTo>
                    <a:pt x="39" y="30"/>
                    <a:pt x="39" y="31"/>
                    <a:pt x="38" y="31"/>
                  </a:cubicBezTo>
                  <a:cubicBezTo>
                    <a:pt x="38" y="32"/>
                    <a:pt x="37" y="32"/>
                    <a:pt x="37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4" y="32"/>
                    <a:pt x="3" y="32"/>
                    <a:pt x="3" y="31"/>
                  </a:cubicBezTo>
                  <a:cubicBezTo>
                    <a:pt x="3" y="31"/>
                    <a:pt x="2" y="30"/>
                    <a:pt x="2" y="30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8" y="3"/>
                    <a:pt x="38" y="3"/>
                  </a:cubicBezTo>
                  <a:cubicBezTo>
                    <a:pt x="39" y="4"/>
                    <a:pt x="39" y="4"/>
                    <a:pt x="39" y="5"/>
                  </a:cubicBezTo>
                  <a:lnTo>
                    <a:pt x="39" y="30"/>
                  </a:lnTo>
                  <a:close/>
                  <a:moveTo>
                    <a:pt x="40" y="35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lnTo>
                    <a:pt x="40" y="35"/>
                  </a:lnTo>
                  <a:close/>
                  <a:moveTo>
                    <a:pt x="39" y="43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9" y="37"/>
                    <a:pt x="39" y="37"/>
                    <a:pt x="39" y="37"/>
                  </a:cubicBezTo>
                  <a:lnTo>
                    <a:pt x="39" y="43"/>
                  </a:lnTo>
                  <a:close/>
                  <a:moveTo>
                    <a:pt x="5" y="42"/>
                  </a:moveTo>
                  <a:cubicBezTo>
                    <a:pt x="23" y="42"/>
                    <a:pt x="23" y="42"/>
                    <a:pt x="23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5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103">
              <a:extLst>
                <a:ext uri="{FF2B5EF4-FFF2-40B4-BE49-F238E27FC236}">
                  <a16:creationId xmlns:a16="http://schemas.microsoft.com/office/drawing/2014/main" id="{EF9A604F-5C7A-40C5-ADF0-A1EEAB3127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98868" y="1138484"/>
              <a:ext cx="265766" cy="293164"/>
            </a:xfrm>
            <a:custGeom>
              <a:avLst/>
              <a:gdLst>
                <a:gd name="T0" fmla="*/ 40 w 41"/>
                <a:gd name="T1" fmla="*/ 1 h 45"/>
                <a:gd name="T2" fmla="*/ 36 w 41"/>
                <a:gd name="T3" fmla="*/ 0 h 45"/>
                <a:gd name="T4" fmla="*/ 4 w 41"/>
                <a:gd name="T5" fmla="*/ 0 h 45"/>
                <a:gd name="T6" fmla="*/ 1 w 41"/>
                <a:gd name="T7" fmla="*/ 1 h 45"/>
                <a:gd name="T8" fmla="*/ 0 w 41"/>
                <a:gd name="T9" fmla="*/ 5 h 45"/>
                <a:gd name="T10" fmla="*/ 0 w 41"/>
                <a:gd name="T11" fmla="*/ 30 h 45"/>
                <a:gd name="T12" fmla="*/ 1 w 41"/>
                <a:gd name="T13" fmla="*/ 33 h 45"/>
                <a:gd name="T14" fmla="*/ 4 w 41"/>
                <a:gd name="T15" fmla="*/ 34 h 45"/>
                <a:gd name="T16" fmla="*/ 36 w 41"/>
                <a:gd name="T17" fmla="*/ 34 h 45"/>
                <a:gd name="T18" fmla="*/ 40 w 41"/>
                <a:gd name="T19" fmla="*/ 33 h 45"/>
                <a:gd name="T20" fmla="*/ 41 w 41"/>
                <a:gd name="T21" fmla="*/ 30 h 45"/>
                <a:gd name="T22" fmla="*/ 41 w 41"/>
                <a:gd name="T23" fmla="*/ 5 h 45"/>
                <a:gd name="T24" fmla="*/ 40 w 41"/>
                <a:gd name="T25" fmla="*/ 1 h 45"/>
                <a:gd name="T26" fmla="*/ 39 w 41"/>
                <a:gd name="T27" fmla="*/ 30 h 45"/>
                <a:gd name="T28" fmla="*/ 38 w 41"/>
                <a:gd name="T29" fmla="*/ 31 h 45"/>
                <a:gd name="T30" fmla="*/ 36 w 41"/>
                <a:gd name="T31" fmla="*/ 32 h 45"/>
                <a:gd name="T32" fmla="*/ 4 w 41"/>
                <a:gd name="T33" fmla="*/ 32 h 45"/>
                <a:gd name="T34" fmla="*/ 3 w 41"/>
                <a:gd name="T35" fmla="*/ 31 h 45"/>
                <a:gd name="T36" fmla="*/ 2 w 41"/>
                <a:gd name="T37" fmla="*/ 30 h 45"/>
                <a:gd name="T38" fmla="*/ 2 w 41"/>
                <a:gd name="T39" fmla="*/ 5 h 45"/>
                <a:gd name="T40" fmla="*/ 3 w 41"/>
                <a:gd name="T41" fmla="*/ 3 h 45"/>
                <a:gd name="T42" fmla="*/ 4 w 41"/>
                <a:gd name="T43" fmla="*/ 2 h 45"/>
                <a:gd name="T44" fmla="*/ 36 w 41"/>
                <a:gd name="T45" fmla="*/ 2 h 45"/>
                <a:gd name="T46" fmla="*/ 38 w 41"/>
                <a:gd name="T47" fmla="*/ 3 h 45"/>
                <a:gd name="T48" fmla="*/ 39 w 41"/>
                <a:gd name="T49" fmla="*/ 5 h 45"/>
                <a:gd name="T50" fmla="*/ 39 w 41"/>
                <a:gd name="T51" fmla="*/ 30 h 45"/>
                <a:gd name="T52" fmla="*/ 40 w 41"/>
                <a:gd name="T53" fmla="*/ 35 h 45"/>
                <a:gd name="T54" fmla="*/ 1 w 41"/>
                <a:gd name="T55" fmla="*/ 35 h 45"/>
                <a:gd name="T56" fmla="*/ 1 w 41"/>
                <a:gd name="T57" fmla="*/ 35 h 45"/>
                <a:gd name="T58" fmla="*/ 0 w 41"/>
                <a:gd name="T59" fmla="*/ 36 h 45"/>
                <a:gd name="T60" fmla="*/ 0 w 41"/>
                <a:gd name="T61" fmla="*/ 44 h 45"/>
                <a:gd name="T62" fmla="*/ 1 w 41"/>
                <a:gd name="T63" fmla="*/ 45 h 45"/>
                <a:gd name="T64" fmla="*/ 1 w 41"/>
                <a:gd name="T65" fmla="*/ 45 h 45"/>
                <a:gd name="T66" fmla="*/ 40 w 41"/>
                <a:gd name="T67" fmla="*/ 45 h 45"/>
                <a:gd name="T68" fmla="*/ 40 w 41"/>
                <a:gd name="T69" fmla="*/ 45 h 45"/>
                <a:gd name="T70" fmla="*/ 41 w 41"/>
                <a:gd name="T71" fmla="*/ 44 h 45"/>
                <a:gd name="T72" fmla="*/ 41 w 41"/>
                <a:gd name="T73" fmla="*/ 36 h 45"/>
                <a:gd name="T74" fmla="*/ 40 w 41"/>
                <a:gd name="T75" fmla="*/ 35 h 45"/>
                <a:gd name="T76" fmla="*/ 38 w 41"/>
                <a:gd name="T77" fmla="*/ 43 h 45"/>
                <a:gd name="T78" fmla="*/ 3 w 41"/>
                <a:gd name="T79" fmla="*/ 43 h 45"/>
                <a:gd name="T80" fmla="*/ 3 w 41"/>
                <a:gd name="T81" fmla="*/ 37 h 45"/>
                <a:gd name="T82" fmla="*/ 38 w 41"/>
                <a:gd name="T83" fmla="*/ 37 h 45"/>
                <a:gd name="T84" fmla="*/ 38 w 41"/>
                <a:gd name="T85" fmla="*/ 43 h 45"/>
                <a:gd name="T86" fmla="*/ 5 w 41"/>
                <a:gd name="T87" fmla="*/ 42 h 45"/>
                <a:gd name="T88" fmla="*/ 23 w 41"/>
                <a:gd name="T89" fmla="*/ 42 h 45"/>
                <a:gd name="T90" fmla="*/ 23 w 41"/>
                <a:gd name="T91" fmla="*/ 42 h 45"/>
                <a:gd name="T92" fmla="*/ 24 w 41"/>
                <a:gd name="T93" fmla="*/ 41 h 45"/>
                <a:gd name="T94" fmla="*/ 24 w 41"/>
                <a:gd name="T95" fmla="*/ 40 h 45"/>
                <a:gd name="T96" fmla="*/ 23 w 41"/>
                <a:gd name="T97" fmla="*/ 39 h 45"/>
                <a:gd name="T98" fmla="*/ 23 w 41"/>
                <a:gd name="T99" fmla="*/ 38 h 45"/>
                <a:gd name="T100" fmla="*/ 5 w 41"/>
                <a:gd name="T101" fmla="*/ 38 h 45"/>
                <a:gd name="T102" fmla="*/ 4 w 41"/>
                <a:gd name="T103" fmla="*/ 39 h 45"/>
                <a:gd name="T104" fmla="*/ 3 w 41"/>
                <a:gd name="T105" fmla="*/ 40 h 45"/>
                <a:gd name="T106" fmla="*/ 3 w 41"/>
                <a:gd name="T107" fmla="*/ 41 h 45"/>
                <a:gd name="T108" fmla="*/ 4 w 41"/>
                <a:gd name="T109" fmla="*/ 42 h 45"/>
                <a:gd name="T110" fmla="*/ 5 w 41"/>
                <a:gd name="T111" fmla="*/ 4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" h="45">
                  <a:moveTo>
                    <a:pt x="40" y="1"/>
                  </a:moveTo>
                  <a:cubicBezTo>
                    <a:pt x="39" y="1"/>
                    <a:pt x="38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2" y="34"/>
                    <a:pt x="3" y="34"/>
                    <a:pt x="4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8" y="34"/>
                    <a:pt x="39" y="34"/>
                    <a:pt x="40" y="33"/>
                  </a:cubicBezTo>
                  <a:cubicBezTo>
                    <a:pt x="41" y="32"/>
                    <a:pt x="41" y="31"/>
                    <a:pt x="41" y="30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3"/>
                    <a:pt x="41" y="2"/>
                    <a:pt x="40" y="1"/>
                  </a:cubicBezTo>
                  <a:close/>
                  <a:moveTo>
                    <a:pt x="39" y="30"/>
                  </a:moveTo>
                  <a:cubicBezTo>
                    <a:pt x="39" y="30"/>
                    <a:pt x="39" y="31"/>
                    <a:pt x="38" y="31"/>
                  </a:cubicBezTo>
                  <a:cubicBezTo>
                    <a:pt x="38" y="32"/>
                    <a:pt x="37" y="32"/>
                    <a:pt x="36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3" y="32"/>
                    <a:pt x="3" y="31"/>
                  </a:cubicBezTo>
                  <a:cubicBezTo>
                    <a:pt x="2" y="31"/>
                    <a:pt x="2" y="30"/>
                    <a:pt x="2" y="30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7" y="2"/>
                    <a:pt x="38" y="3"/>
                    <a:pt x="38" y="3"/>
                  </a:cubicBezTo>
                  <a:cubicBezTo>
                    <a:pt x="39" y="3"/>
                    <a:pt x="39" y="4"/>
                    <a:pt x="39" y="5"/>
                  </a:cubicBezTo>
                  <a:lnTo>
                    <a:pt x="39" y="30"/>
                  </a:lnTo>
                  <a:close/>
                  <a:moveTo>
                    <a:pt x="40" y="35"/>
                  </a:move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5"/>
                    <a:pt x="40" y="35"/>
                    <a:pt x="40" y="35"/>
                  </a:cubicBezTo>
                  <a:close/>
                  <a:moveTo>
                    <a:pt x="38" y="43"/>
                  </a:moveTo>
                  <a:cubicBezTo>
                    <a:pt x="3" y="43"/>
                    <a:pt x="3" y="43"/>
                    <a:pt x="3" y="4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8" y="37"/>
                    <a:pt x="38" y="37"/>
                    <a:pt x="38" y="37"/>
                  </a:cubicBezTo>
                  <a:lnTo>
                    <a:pt x="38" y="43"/>
                  </a:lnTo>
                  <a:close/>
                  <a:moveTo>
                    <a:pt x="5" y="42"/>
                  </a:move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4" y="42"/>
                    <a:pt x="4" y="42"/>
                    <a:pt x="4" y="42"/>
                  </a:cubicBezTo>
                  <a:lnTo>
                    <a:pt x="5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104">
              <a:extLst>
                <a:ext uri="{FF2B5EF4-FFF2-40B4-BE49-F238E27FC236}">
                  <a16:creationId xmlns:a16="http://schemas.microsoft.com/office/drawing/2014/main" id="{6293D22E-37BC-4738-9D73-54BA5D98EF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07097" y="878198"/>
              <a:ext cx="27399" cy="208229"/>
            </a:xfrm>
            <a:custGeom>
              <a:avLst/>
              <a:gdLst>
                <a:gd name="T0" fmla="*/ 0 w 10"/>
                <a:gd name="T1" fmla="*/ 0 h 76"/>
                <a:gd name="T2" fmla="*/ 0 w 10"/>
                <a:gd name="T3" fmla="*/ 8 h 76"/>
                <a:gd name="T4" fmla="*/ 5 w 10"/>
                <a:gd name="T5" fmla="*/ 8 h 76"/>
                <a:gd name="T6" fmla="*/ 5 w 10"/>
                <a:gd name="T7" fmla="*/ 12 h 76"/>
                <a:gd name="T8" fmla="*/ 10 w 10"/>
                <a:gd name="T9" fmla="*/ 12 h 76"/>
                <a:gd name="T10" fmla="*/ 10 w 10"/>
                <a:gd name="T11" fmla="*/ 0 h 76"/>
                <a:gd name="T12" fmla="*/ 0 w 10"/>
                <a:gd name="T13" fmla="*/ 0 h 76"/>
                <a:gd name="T14" fmla="*/ 5 w 10"/>
                <a:gd name="T15" fmla="*/ 76 h 76"/>
                <a:gd name="T16" fmla="*/ 10 w 10"/>
                <a:gd name="T17" fmla="*/ 76 h 76"/>
                <a:gd name="T18" fmla="*/ 10 w 10"/>
                <a:gd name="T19" fmla="*/ 60 h 76"/>
                <a:gd name="T20" fmla="*/ 5 w 10"/>
                <a:gd name="T21" fmla="*/ 60 h 76"/>
                <a:gd name="T22" fmla="*/ 5 w 10"/>
                <a:gd name="T23" fmla="*/ 76 h 76"/>
                <a:gd name="T24" fmla="*/ 5 w 10"/>
                <a:gd name="T25" fmla="*/ 45 h 76"/>
                <a:gd name="T26" fmla="*/ 10 w 10"/>
                <a:gd name="T27" fmla="*/ 45 h 76"/>
                <a:gd name="T28" fmla="*/ 10 w 10"/>
                <a:gd name="T29" fmla="*/ 26 h 76"/>
                <a:gd name="T30" fmla="*/ 5 w 10"/>
                <a:gd name="T31" fmla="*/ 26 h 76"/>
                <a:gd name="T32" fmla="*/ 5 w 10"/>
                <a:gd name="T33" fmla="*/ 4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76">
                  <a:moveTo>
                    <a:pt x="0" y="0"/>
                  </a:moveTo>
                  <a:lnTo>
                    <a:pt x="0" y="8"/>
                  </a:lnTo>
                  <a:lnTo>
                    <a:pt x="5" y="8"/>
                  </a:lnTo>
                  <a:lnTo>
                    <a:pt x="5" y="12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0" y="0"/>
                  </a:lnTo>
                  <a:close/>
                  <a:moveTo>
                    <a:pt x="5" y="76"/>
                  </a:moveTo>
                  <a:lnTo>
                    <a:pt x="10" y="76"/>
                  </a:lnTo>
                  <a:lnTo>
                    <a:pt x="10" y="60"/>
                  </a:lnTo>
                  <a:lnTo>
                    <a:pt x="5" y="60"/>
                  </a:lnTo>
                  <a:lnTo>
                    <a:pt x="5" y="76"/>
                  </a:lnTo>
                  <a:close/>
                  <a:moveTo>
                    <a:pt x="5" y="45"/>
                  </a:moveTo>
                  <a:lnTo>
                    <a:pt x="10" y="45"/>
                  </a:lnTo>
                  <a:lnTo>
                    <a:pt x="10" y="26"/>
                  </a:lnTo>
                  <a:lnTo>
                    <a:pt x="5" y="26"/>
                  </a:lnTo>
                  <a:lnTo>
                    <a:pt x="5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Rectangle 105">
              <a:extLst>
                <a:ext uri="{FF2B5EF4-FFF2-40B4-BE49-F238E27FC236}">
                  <a16:creationId xmlns:a16="http://schemas.microsoft.com/office/drawing/2014/main" id="{AC859799-418E-4BEF-BC62-10CF954BA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2973" y="1393290"/>
              <a:ext cx="43838" cy="10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106">
              <a:extLst>
                <a:ext uri="{FF2B5EF4-FFF2-40B4-BE49-F238E27FC236}">
                  <a16:creationId xmlns:a16="http://schemas.microsoft.com/office/drawing/2014/main" id="{C6C65903-3808-4186-BF8B-732A1FE5E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12558" y="1393290"/>
              <a:ext cx="43838" cy="1095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07">
              <a:extLst>
                <a:ext uri="{FF2B5EF4-FFF2-40B4-BE49-F238E27FC236}">
                  <a16:creationId xmlns:a16="http://schemas.microsoft.com/office/drawing/2014/main" id="{CB4C2D80-DB13-4690-BA69-5D36AF6D42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41322" y="1198760"/>
              <a:ext cx="24659" cy="205489"/>
            </a:xfrm>
            <a:custGeom>
              <a:avLst/>
              <a:gdLst>
                <a:gd name="T0" fmla="*/ 9 w 9"/>
                <a:gd name="T1" fmla="*/ 75 h 75"/>
                <a:gd name="T2" fmla="*/ 9 w 9"/>
                <a:gd name="T3" fmla="*/ 71 h 75"/>
                <a:gd name="T4" fmla="*/ 4 w 9"/>
                <a:gd name="T5" fmla="*/ 71 h 75"/>
                <a:gd name="T6" fmla="*/ 4 w 9"/>
                <a:gd name="T7" fmla="*/ 64 h 75"/>
                <a:gd name="T8" fmla="*/ 0 w 9"/>
                <a:gd name="T9" fmla="*/ 64 h 75"/>
                <a:gd name="T10" fmla="*/ 0 w 9"/>
                <a:gd name="T11" fmla="*/ 75 h 75"/>
                <a:gd name="T12" fmla="*/ 9 w 9"/>
                <a:gd name="T13" fmla="*/ 75 h 75"/>
                <a:gd name="T14" fmla="*/ 4 w 9"/>
                <a:gd name="T15" fmla="*/ 0 h 75"/>
                <a:gd name="T16" fmla="*/ 0 w 9"/>
                <a:gd name="T17" fmla="*/ 0 h 75"/>
                <a:gd name="T18" fmla="*/ 0 w 9"/>
                <a:gd name="T19" fmla="*/ 16 h 75"/>
                <a:gd name="T20" fmla="*/ 4 w 9"/>
                <a:gd name="T21" fmla="*/ 16 h 75"/>
                <a:gd name="T22" fmla="*/ 4 w 9"/>
                <a:gd name="T23" fmla="*/ 0 h 75"/>
                <a:gd name="T24" fmla="*/ 4 w 9"/>
                <a:gd name="T25" fmla="*/ 33 h 75"/>
                <a:gd name="T26" fmla="*/ 0 w 9"/>
                <a:gd name="T27" fmla="*/ 33 h 75"/>
                <a:gd name="T28" fmla="*/ 0 w 9"/>
                <a:gd name="T29" fmla="*/ 49 h 75"/>
                <a:gd name="T30" fmla="*/ 4 w 9"/>
                <a:gd name="T31" fmla="*/ 49 h 75"/>
                <a:gd name="T32" fmla="*/ 4 w 9"/>
                <a:gd name="T33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75">
                  <a:moveTo>
                    <a:pt x="9" y="75"/>
                  </a:moveTo>
                  <a:lnTo>
                    <a:pt x="9" y="71"/>
                  </a:lnTo>
                  <a:lnTo>
                    <a:pt x="4" y="71"/>
                  </a:lnTo>
                  <a:lnTo>
                    <a:pt x="4" y="64"/>
                  </a:lnTo>
                  <a:lnTo>
                    <a:pt x="0" y="64"/>
                  </a:lnTo>
                  <a:lnTo>
                    <a:pt x="0" y="75"/>
                  </a:lnTo>
                  <a:lnTo>
                    <a:pt x="9" y="75"/>
                  </a:lnTo>
                  <a:close/>
                  <a:moveTo>
                    <a:pt x="4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0"/>
                  </a:lnTo>
                  <a:close/>
                  <a:moveTo>
                    <a:pt x="4" y="33"/>
                  </a:moveTo>
                  <a:lnTo>
                    <a:pt x="0" y="33"/>
                  </a:lnTo>
                  <a:lnTo>
                    <a:pt x="0" y="49"/>
                  </a:lnTo>
                  <a:lnTo>
                    <a:pt x="4" y="49"/>
                  </a:lnTo>
                  <a:lnTo>
                    <a:pt x="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D167603C-7BE9-48EE-89C6-8AD2820CA679}"/>
              </a:ext>
            </a:extLst>
          </p:cNvPr>
          <p:cNvGrpSpPr/>
          <p:nvPr/>
        </p:nvGrpSpPr>
        <p:grpSpPr>
          <a:xfrm>
            <a:off x="5103920" y="3341027"/>
            <a:ext cx="430151" cy="655867"/>
            <a:chOff x="6876091" y="2491754"/>
            <a:chExt cx="473994" cy="597288"/>
          </a:xfrm>
        </p:grpSpPr>
        <p:sp>
          <p:nvSpPr>
            <p:cNvPr id="254" name="Freeform 137">
              <a:extLst>
                <a:ext uri="{FF2B5EF4-FFF2-40B4-BE49-F238E27FC236}">
                  <a16:creationId xmlns:a16="http://schemas.microsoft.com/office/drawing/2014/main" id="{2E17C016-F980-4875-B78D-7CDED63874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6091" y="2719162"/>
              <a:ext cx="473994" cy="369880"/>
            </a:xfrm>
            <a:custGeom>
              <a:avLst/>
              <a:gdLst>
                <a:gd name="T0" fmla="*/ 73 w 73"/>
                <a:gd name="T1" fmla="*/ 17 h 57"/>
                <a:gd name="T2" fmla="*/ 73 w 73"/>
                <a:gd name="T3" fmla="*/ 8 h 57"/>
                <a:gd name="T4" fmla="*/ 64 w 73"/>
                <a:gd name="T5" fmla="*/ 0 h 57"/>
                <a:gd name="T6" fmla="*/ 9 w 73"/>
                <a:gd name="T7" fmla="*/ 0 h 57"/>
                <a:gd name="T8" fmla="*/ 0 w 73"/>
                <a:gd name="T9" fmla="*/ 8 h 57"/>
                <a:gd name="T10" fmla="*/ 0 w 73"/>
                <a:gd name="T11" fmla="*/ 48 h 57"/>
                <a:gd name="T12" fmla="*/ 9 w 73"/>
                <a:gd name="T13" fmla="*/ 57 h 57"/>
                <a:gd name="T14" fmla="*/ 64 w 73"/>
                <a:gd name="T15" fmla="*/ 57 h 57"/>
                <a:gd name="T16" fmla="*/ 73 w 73"/>
                <a:gd name="T17" fmla="*/ 48 h 57"/>
                <a:gd name="T18" fmla="*/ 73 w 73"/>
                <a:gd name="T19" fmla="*/ 46 h 57"/>
                <a:gd name="T20" fmla="*/ 61 w 73"/>
                <a:gd name="T21" fmla="*/ 46 h 57"/>
                <a:gd name="T22" fmla="*/ 61 w 73"/>
                <a:gd name="T23" fmla="*/ 41 h 57"/>
                <a:gd name="T24" fmla="*/ 73 w 73"/>
                <a:gd name="T25" fmla="*/ 41 h 57"/>
                <a:gd name="T26" fmla="*/ 73 w 73"/>
                <a:gd name="T27" fmla="*/ 34 h 57"/>
                <a:gd name="T28" fmla="*/ 61 w 73"/>
                <a:gd name="T29" fmla="*/ 34 h 57"/>
                <a:gd name="T30" fmla="*/ 61 w 73"/>
                <a:gd name="T31" fmla="*/ 29 h 57"/>
                <a:gd name="T32" fmla="*/ 73 w 73"/>
                <a:gd name="T33" fmla="*/ 29 h 57"/>
                <a:gd name="T34" fmla="*/ 73 w 73"/>
                <a:gd name="T35" fmla="*/ 22 h 57"/>
                <a:gd name="T36" fmla="*/ 61 w 73"/>
                <a:gd name="T37" fmla="*/ 22 h 57"/>
                <a:gd name="T38" fmla="*/ 61 w 73"/>
                <a:gd name="T39" fmla="*/ 17 h 57"/>
                <a:gd name="T40" fmla="*/ 73 w 73"/>
                <a:gd name="T41" fmla="*/ 17 h 57"/>
                <a:gd name="T42" fmla="*/ 40 w 73"/>
                <a:gd name="T43" fmla="*/ 33 h 57"/>
                <a:gd name="T44" fmla="*/ 40 w 73"/>
                <a:gd name="T45" fmla="*/ 39 h 57"/>
                <a:gd name="T46" fmla="*/ 37 w 73"/>
                <a:gd name="T47" fmla="*/ 42 h 57"/>
                <a:gd name="T48" fmla="*/ 34 w 73"/>
                <a:gd name="T49" fmla="*/ 39 h 57"/>
                <a:gd name="T50" fmla="*/ 34 w 73"/>
                <a:gd name="T51" fmla="*/ 33 h 57"/>
                <a:gd name="T52" fmla="*/ 29 w 73"/>
                <a:gd name="T53" fmla="*/ 26 h 57"/>
                <a:gd name="T54" fmla="*/ 37 w 73"/>
                <a:gd name="T55" fmla="*/ 19 h 57"/>
                <a:gd name="T56" fmla="*/ 44 w 73"/>
                <a:gd name="T57" fmla="*/ 26 h 57"/>
                <a:gd name="T58" fmla="*/ 40 w 73"/>
                <a:gd name="T59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57">
                  <a:moveTo>
                    <a:pt x="73" y="17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3" y="4"/>
                    <a:pt x="69" y="0"/>
                    <a:pt x="6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9" y="57"/>
                    <a:pt x="73" y="53"/>
                    <a:pt x="73" y="48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29"/>
                    <a:pt x="61" y="29"/>
                    <a:pt x="61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17"/>
                    <a:pt x="61" y="17"/>
                    <a:pt x="61" y="17"/>
                  </a:cubicBezTo>
                  <a:lnTo>
                    <a:pt x="73" y="17"/>
                  </a:lnTo>
                  <a:close/>
                  <a:moveTo>
                    <a:pt x="40" y="33"/>
                  </a:moveTo>
                  <a:cubicBezTo>
                    <a:pt x="40" y="39"/>
                    <a:pt x="40" y="39"/>
                    <a:pt x="40" y="39"/>
                  </a:cubicBezTo>
                  <a:cubicBezTo>
                    <a:pt x="40" y="40"/>
                    <a:pt x="39" y="42"/>
                    <a:pt x="37" y="42"/>
                  </a:cubicBezTo>
                  <a:cubicBezTo>
                    <a:pt x="35" y="42"/>
                    <a:pt x="34" y="40"/>
                    <a:pt x="34" y="3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1" y="32"/>
                    <a:pt x="29" y="29"/>
                    <a:pt x="29" y="26"/>
                  </a:cubicBezTo>
                  <a:cubicBezTo>
                    <a:pt x="29" y="22"/>
                    <a:pt x="33" y="19"/>
                    <a:pt x="37" y="19"/>
                  </a:cubicBezTo>
                  <a:cubicBezTo>
                    <a:pt x="41" y="19"/>
                    <a:pt x="44" y="22"/>
                    <a:pt x="44" y="26"/>
                  </a:cubicBezTo>
                  <a:cubicBezTo>
                    <a:pt x="44" y="29"/>
                    <a:pt x="43" y="32"/>
                    <a:pt x="40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38">
              <a:extLst>
                <a:ext uri="{FF2B5EF4-FFF2-40B4-BE49-F238E27FC236}">
                  <a16:creationId xmlns:a16="http://schemas.microsoft.com/office/drawing/2014/main" id="{BC8B01EC-08F5-4B59-B1CB-9F31798FD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2669" y="2491754"/>
              <a:ext cx="380839" cy="213708"/>
            </a:xfrm>
            <a:custGeom>
              <a:avLst/>
              <a:gdLst>
                <a:gd name="T0" fmla="*/ 11 w 59"/>
                <a:gd name="T1" fmla="*/ 23 h 33"/>
                <a:gd name="T2" fmla="*/ 25 w 59"/>
                <a:gd name="T3" fmla="*/ 8 h 33"/>
                <a:gd name="T4" fmla="*/ 34 w 59"/>
                <a:gd name="T5" fmla="*/ 8 h 33"/>
                <a:gd name="T6" fmla="*/ 49 w 59"/>
                <a:gd name="T7" fmla="*/ 23 h 33"/>
                <a:gd name="T8" fmla="*/ 49 w 59"/>
                <a:gd name="T9" fmla="*/ 33 h 33"/>
                <a:gd name="T10" fmla="*/ 59 w 59"/>
                <a:gd name="T11" fmla="*/ 33 h 33"/>
                <a:gd name="T12" fmla="*/ 59 w 59"/>
                <a:gd name="T13" fmla="*/ 20 h 33"/>
                <a:gd name="T14" fmla="*/ 39 w 59"/>
                <a:gd name="T15" fmla="*/ 0 h 33"/>
                <a:gd name="T16" fmla="*/ 20 w 59"/>
                <a:gd name="T17" fmla="*/ 0 h 33"/>
                <a:gd name="T18" fmla="*/ 0 w 59"/>
                <a:gd name="T19" fmla="*/ 20 h 33"/>
                <a:gd name="T20" fmla="*/ 0 w 59"/>
                <a:gd name="T21" fmla="*/ 33 h 33"/>
                <a:gd name="T22" fmla="*/ 11 w 59"/>
                <a:gd name="T23" fmla="*/ 33 h 33"/>
                <a:gd name="T24" fmla="*/ 11 w 59"/>
                <a:gd name="T25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33">
                  <a:moveTo>
                    <a:pt x="11" y="23"/>
                  </a:moveTo>
                  <a:cubicBezTo>
                    <a:pt x="11" y="15"/>
                    <a:pt x="17" y="8"/>
                    <a:pt x="2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42" y="8"/>
                    <a:pt x="49" y="15"/>
                    <a:pt x="49" y="2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9"/>
                    <a:pt x="50" y="0"/>
                    <a:pt x="3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1" y="33"/>
                    <a:pt x="11" y="33"/>
                    <a:pt x="11" y="33"/>
                  </a:cubicBezTo>
                  <a:lnTo>
                    <a:pt x="11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7642F64B-CEC1-4965-B548-53C8CD7EA6F1}"/>
              </a:ext>
            </a:extLst>
          </p:cNvPr>
          <p:cNvGrpSpPr/>
          <p:nvPr/>
        </p:nvGrpSpPr>
        <p:grpSpPr>
          <a:xfrm>
            <a:off x="2057886" y="3364391"/>
            <a:ext cx="606092" cy="662155"/>
            <a:chOff x="1654175" y="1014413"/>
            <a:chExt cx="604838" cy="546100"/>
          </a:xfrm>
          <a:solidFill>
            <a:schemeClr val="bg1"/>
          </a:solidFill>
        </p:grpSpPr>
        <p:sp>
          <p:nvSpPr>
            <p:cNvPr id="256" name="Freeform 26">
              <a:extLst>
                <a:ext uri="{FF2B5EF4-FFF2-40B4-BE49-F238E27FC236}">
                  <a16:creationId xmlns:a16="http://schemas.microsoft.com/office/drawing/2014/main" id="{AA02F505-DF3C-4F3F-9A32-A71997FC7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650" y="1085851"/>
              <a:ext cx="233363" cy="306388"/>
            </a:xfrm>
            <a:custGeom>
              <a:avLst/>
              <a:gdLst>
                <a:gd name="T0" fmla="*/ 56 w 82"/>
                <a:gd name="T1" fmla="*/ 0 h 108"/>
                <a:gd name="T2" fmla="*/ 44 w 82"/>
                <a:gd name="T3" fmla="*/ 12 h 108"/>
                <a:gd name="T4" fmla="*/ 37 w 82"/>
                <a:gd name="T5" fmla="*/ 41 h 108"/>
                <a:gd name="T6" fmla="*/ 18 w 82"/>
                <a:gd name="T7" fmla="*/ 50 h 108"/>
                <a:gd name="T8" fmla="*/ 8 w 82"/>
                <a:gd name="T9" fmla="*/ 48 h 108"/>
                <a:gd name="T10" fmla="*/ 0 w 82"/>
                <a:gd name="T11" fmla="*/ 55 h 108"/>
                <a:gd name="T12" fmla="*/ 54 w 82"/>
                <a:gd name="T13" fmla="*/ 108 h 108"/>
                <a:gd name="T14" fmla="*/ 56 w 82"/>
                <a:gd name="T1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08">
                  <a:moveTo>
                    <a:pt x="56" y="0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48" y="20"/>
                    <a:pt x="46" y="33"/>
                    <a:pt x="37" y="41"/>
                  </a:cubicBezTo>
                  <a:cubicBezTo>
                    <a:pt x="32" y="47"/>
                    <a:pt x="24" y="50"/>
                    <a:pt x="18" y="50"/>
                  </a:cubicBezTo>
                  <a:cubicBezTo>
                    <a:pt x="14" y="50"/>
                    <a:pt x="11" y="49"/>
                    <a:pt x="8" y="48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80" y="72"/>
                    <a:pt x="82" y="29"/>
                    <a:pt x="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8">
              <a:extLst>
                <a:ext uri="{FF2B5EF4-FFF2-40B4-BE49-F238E27FC236}">
                  <a16:creationId xmlns:a16="http://schemas.microsoft.com/office/drawing/2014/main" id="{3E4C755E-D608-407C-991F-BE715E722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138" y="1014413"/>
              <a:ext cx="306388" cy="212725"/>
            </a:xfrm>
            <a:custGeom>
              <a:avLst/>
              <a:gdLst>
                <a:gd name="T0" fmla="*/ 53 w 108"/>
                <a:gd name="T1" fmla="*/ 75 h 75"/>
                <a:gd name="T2" fmla="*/ 60 w 108"/>
                <a:gd name="T3" fmla="*/ 67 h 75"/>
                <a:gd name="T4" fmla="*/ 58 w 108"/>
                <a:gd name="T5" fmla="*/ 54 h 75"/>
                <a:gd name="T6" fmla="*/ 67 w 108"/>
                <a:gd name="T7" fmla="*/ 38 h 75"/>
                <a:gd name="T8" fmla="*/ 86 w 108"/>
                <a:gd name="T9" fmla="*/ 29 h 75"/>
                <a:gd name="T10" fmla="*/ 96 w 108"/>
                <a:gd name="T11" fmla="*/ 31 h 75"/>
                <a:gd name="T12" fmla="*/ 108 w 108"/>
                <a:gd name="T13" fmla="*/ 19 h 75"/>
                <a:gd name="T14" fmla="*/ 59 w 108"/>
                <a:gd name="T15" fmla="*/ 0 h 75"/>
                <a:gd name="T16" fmla="*/ 0 w 108"/>
                <a:gd name="T17" fmla="*/ 21 h 75"/>
                <a:gd name="T18" fmla="*/ 53 w 108"/>
                <a:gd name="T1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75">
                  <a:moveTo>
                    <a:pt x="53" y="75"/>
                  </a:moveTo>
                  <a:cubicBezTo>
                    <a:pt x="60" y="67"/>
                    <a:pt x="60" y="67"/>
                    <a:pt x="60" y="67"/>
                  </a:cubicBezTo>
                  <a:cubicBezTo>
                    <a:pt x="58" y="63"/>
                    <a:pt x="57" y="59"/>
                    <a:pt x="58" y="54"/>
                  </a:cubicBezTo>
                  <a:cubicBezTo>
                    <a:pt x="59" y="48"/>
                    <a:pt x="62" y="42"/>
                    <a:pt x="67" y="38"/>
                  </a:cubicBezTo>
                  <a:cubicBezTo>
                    <a:pt x="72" y="32"/>
                    <a:pt x="79" y="29"/>
                    <a:pt x="86" y="29"/>
                  </a:cubicBezTo>
                  <a:cubicBezTo>
                    <a:pt x="90" y="29"/>
                    <a:pt x="93" y="30"/>
                    <a:pt x="96" y="31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95" y="7"/>
                    <a:pt x="78" y="0"/>
                    <a:pt x="59" y="0"/>
                  </a:cubicBezTo>
                  <a:cubicBezTo>
                    <a:pt x="39" y="0"/>
                    <a:pt x="18" y="8"/>
                    <a:pt x="0" y="21"/>
                  </a:cubicBezTo>
                  <a:lnTo>
                    <a:pt x="53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9">
              <a:extLst>
                <a:ext uri="{FF2B5EF4-FFF2-40B4-BE49-F238E27FC236}">
                  <a16:creationId xmlns:a16="http://schemas.microsoft.com/office/drawing/2014/main" id="{A60CBC16-08EF-4BE5-9473-514EA0FA9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4175" y="1090613"/>
              <a:ext cx="508000" cy="469900"/>
            </a:xfrm>
            <a:custGeom>
              <a:avLst/>
              <a:gdLst>
                <a:gd name="T0" fmla="*/ 123 w 179"/>
                <a:gd name="T1" fmla="*/ 56 h 165"/>
                <a:gd name="T2" fmla="*/ 123 w 179"/>
                <a:gd name="T3" fmla="*/ 56 h 165"/>
                <a:gd name="T4" fmla="*/ 123 w 179"/>
                <a:gd name="T5" fmla="*/ 56 h 165"/>
                <a:gd name="T6" fmla="*/ 66 w 179"/>
                <a:gd name="T7" fmla="*/ 0 h 165"/>
                <a:gd name="T8" fmla="*/ 57 w 179"/>
                <a:gd name="T9" fmla="*/ 8 h 165"/>
                <a:gd name="T10" fmla="*/ 30 w 179"/>
                <a:gd name="T11" fmla="*/ 149 h 165"/>
                <a:gd name="T12" fmla="*/ 76 w 179"/>
                <a:gd name="T13" fmla="*/ 165 h 165"/>
                <a:gd name="T14" fmla="*/ 171 w 179"/>
                <a:gd name="T15" fmla="*/ 122 h 165"/>
                <a:gd name="T16" fmla="*/ 179 w 179"/>
                <a:gd name="T17" fmla="*/ 113 h 165"/>
                <a:gd name="T18" fmla="*/ 123 w 179"/>
                <a:gd name="T19" fmla="*/ 5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65">
                  <a:moveTo>
                    <a:pt x="123" y="56"/>
                  </a:moveTo>
                  <a:cubicBezTo>
                    <a:pt x="123" y="56"/>
                    <a:pt x="123" y="56"/>
                    <a:pt x="123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3" y="2"/>
                    <a:pt x="60" y="5"/>
                    <a:pt x="57" y="8"/>
                  </a:cubicBezTo>
                  <a:cubicBezTo>
                    <a:pt x="12" y="53"/>
                    <a:pt x="0" y="118"/>
                    <a:pt x="30" y="149"/>
                  </a:cubicBezTo>
                  <a:cubicBezTo>
                    <a:pt x="41" y="160"/>
                    <a:pt x="57" y="165"/>
                    <a:pt x="76" y="165"/>
                  </a:cubicBezTo>
                  <a:cubicBezTo>
                    <a:pt x="108" y="165"/>
                    <a:pt x="144" y="149"/>
                    <a:pt x="171" y="122"/>
                  </a:cubicBezTo>
                  <a:cubicBezTo>
                    <a:pt x="174" y="119"/>
                    <a:pt x="177" y="116"/>
                    <a:pt x="179" y="113"/>
                  </a:cubicBezTo>
                  <a:lnTo>
                    <a:pt x="123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8" name="모서리가 둥근 직사각형 40">
            <a:extLst>
              <a:ext uri="{FF2B5EF4-FFF2-40B4-BE49-F238E27FC236}">
                <a16:creationId xmlns:a16="http://schemas.microsoft.com/office/drawing/2014/main" id="{C9D2F3D0-5EBF-4923-A2AB-D80F8364C6E7}"/>
              </a:ext>
            </a:extLst>
          </p:cNvPr>
          <p:cNvSpPr/>
          <p:nvPr/>
        </p:nvSpPr>
        <p:spPr>
          <a:xfrm>
            <a:off x="274659" y="2394298"/>
            <a:ext cx="1993085" cy="359369"/>
          </a:xfrm>
          <a:prstGeom prst="roundRect">
            <a:avLst>
              <a:gd name="adj" fmla="val 50000"/>
            </a:avLst>
          </a:prstGeom>
          <a:solidFill>
            <a:srgbClr val="303962"/>
          </a:solidFill>
          <a:ln w="28575" cmpd="dbl">
            <a:noFill/>
          </a:ln>
          <a:effectLst>
            <a:outerShdw blurRad="50800" dist="38100" dir="5400000" algn="t" rotWithShape="0">
              <a:srgbClr val="164B2D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>
                <a:solidFill>
                  <a:prstClr val="white"/>
                </a:solidFill>
              </a:rPr>
              <a:t>자료</a:t>
            </a:r>
            <a:r>
              <a:rPr lang="en-US" altLang="ko-KR" sz="1200" b="1" dirty="0">
                <a:solidFill>
                  <a:prstClr val="white"/>
                </a:solidFill>
              </a:rPr>
              <a:t>: </a:t>
            </a:r>
            <a:r>
              <a:rPr lang="ko-KR" altLang="en-US" sz="1200" b="1" dirty="0" err="1">
                <a:solidFill>
                  <a:prstClr val="white"/>
                </a:solidFill>
              </a:rPr>
              <a:t>원티드</a:t>
            </a:r>
            <a:r>
              <a:rPr lang="ko-KR" altLang="en-US" sz="1200" b="1" dirty="0">
                <a:solidFill>
                  <a:prstClr val="white"/>
                </a:solidFill>
              </a:rPr>
              <a:t> </a:t>
            </a:r>
            <a:r>
              <a:rPr lang="en-US" altLang="ko-KR" sz="1200" b="1" dirty="0">
                <a:solidFill>
                  <a:prstClr val="white"/>
                </a:solidFill>
              </a:rPr>
              <a:t>Wanted</a:t>
            </a:r>
          </a:p>
        </p:txBody>
      </p:sp>
      <p:sp>
        <p:nvSpPr>
          <p:cNvPr id="129" name="모서리가 둥근 직사각형 40">
            <a:extLst>
              <a:ext uri="{FF2B5EF4-FFF2-40B4-BE49-F238E27FC236}">
                <a16:creationId xmlns:a16="http://schemas.microsoft.com/office/drawing/2014/main" id="{95024504-A529-44CD-AE6E-40B3A8BF81E2}"/>
              </a:ext>
            </a:extLst>
          </p:cNvPr>
          <p:cNvSpPr/>
          <p:nvPr/>
        </p:nvSpPr>
        <p:spPr>
          <a:xfrm>
            <a:off x="7765082" y="2516173"/>
            <a:ext cx="1166914" cy="333802"/>
          </a:xfrm>
          <a:prstGeom prst="roundRect">
            <a:avLst>
              <a:gd name="adj" fmla="val 50000"/>
            </a:avLst>
          </a:prstGeom>
          <a:solidFill>
            <a:srgbClr val="303962">
              <a:alpha val="82000"/>
            </a:srgbClr>
          </a:solidFill>
          <a:ln w="28575" cmpd="dbl">
            <a:noFill/>
          </a:ln>
          <a:effectLst>
            <a:outerShdw blurRad="50800" dist="38100" dir="5400000" algn="t" rotWithShape="0">
              <a:srgbClr val="164B2D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b="1" dirty="0">
                <a:solidFill>
                  <a:prstClr val="white"/>
                </a:solidFill>
              </a:rPr>
              <a:t>(</a:t>
            </a:r>
            <a:r>
              <a:rPr lang="ko-KR" altLang="en-US" sz="1000" b="1" dirty="0">
                <a:solidFill>
                  <a:prstClr val="white"/>
                </a:solidFill>
              </a:rPr>
              <a:t>단위</a:t>
            </a:r>
            <a:r>
              <a:rPr lang="en-US" altLang="ko-KR" sz="1000" b="1" dirty="0">
                <a:solidFill>
                  <a:prstClr val="white"/>
                </a:solidFill>
              </a:rPr>
              <a:t>: </a:t>
            </a:r>
            <a:r>
              <a:rPr lang="ko-KR" altLang="en-US" sz="1000" b="1" dirty="0">
                <a:solidFill>
                  <a:prstClr val="white"/>
                </a:solidFill>
              </a:rPr>
              <a:t>만원</a:t>
            </a:r>
            <a:r>
              <a:rPr lang="en-US" altLang="ko-KR" sz="1000" b="1" dirty="0">
                <a:solidFill>
                  <a:prstClr val="white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7287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CF786-A55E-C72C-A0C5-F3A483ED3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6CB35583-3F18-8969-85DF-99E58E997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238" y="446088"/>
            <a:ext cx="8137525" cy="46263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b="1" dirty="0">
                <a:solidFill>
                  <a:srgbClr val="0070C0"/>
                </a:solidFill>
                <a:latin typeface="굴림" panose="020B0600000101010101" pitchFamily="50" charset="-127"/>
              </a:rPr>
              <a:t>3. </a:t>
            </a:r>
            <a:r>
              <a:rPr lang="ko-KR" altLang="en-US" b="1" dirty="0">
                <a:solidFill>
                  <a:srgbClr val="0070C0"/>
                </a:solidFill>
                <a:latin typeface="굴림" panose="020B0600000101010101" pitchFamily="50" charset="-127"/>
              </a:rPr>
              <a:t>나의 기초생활비</a:t>
            </a:r>
            <a:endParaRPr lang="en-US" altLang="ko-KR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C1E259-B592-5FDA-8212-A92F9B41C72A}"/>
              </a:ext>
            </a:extLst>
          </p:cNvPr>
          <p:cNvSpPr txBox="1"/>
          <p:nvPr/>
        </p:nvSpPr>
        <p:spPr>
          <a:xfrm>
            <a:off x="772489" y="1139909"/>
            <a:ext cx="8064896" cy="218521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342900" indent="-342900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kumimoji="0" lang="ko-KR" altLang="en-US" sz="2800" dirty="0">
                <a:solidFill>
                  <a:srgbClr val="0070C0"/>
                </a:solidFill>
                <a:latin typeface="굴림" panose="020B0600000101010101" pitchFamily="50" charset="-127"/>
              </a:rPr>
              <a:t>독립한 경우</a:t>
            </a:r>
            <a:r>
              <a:rPr kumimoji="0" lang="en-US" altLang="ko-KR" sz="2800" dirty="0">
                <a:solidFill>
                  <a:srgbClr val="0070C0"/>
                </a:solidFill>
                <a:latin typeface="굴림" panose="020B0600000101010101" pitchFamily="50" charset="-127"/>
              </a:rPr>
              <a:t>,</a:t>
            </a:r>
            <a:r>
              <a:rPr kumimoji="0" lang="ko-KR" altLang="en-US" sz="2800" dirty="0">
                <a:solidFill>
                  <a:srgbClr val="0070C0"/>
                </a:solidFill>
                <a:latin typeface="굴림" panose="020B0600000101010101" pitchFamily="50" charset="-127"/>
              </a:rPr>
              <a:t> 기본 생활비용 조사 </a:t>
            </a:r>
            <a:r>
              <a:rPr kumimoji="0" lang="en-US" altLang="ko-KR" sz="2800" dirty="0">
                <a:latin typeface="굴림" panose="020B0600000101010101" pitchFamily="50" charset="-127"/>
              </a:rPr>
              <a:t>: </a:t>
            </a:r>
          </a:p>
          <a:p>
            <a:pPr eaLnBrk="1" hangingPunct="1">
              <a:buClr>
                <a:srgbClr val="002060"/>
              </a:buClr>
              <a:buSzPct val="70000"/>
            </a:pPr>
            <a:r>
              <a:rPr kumimoji="0" lang="ko-KR" altLang="en-US" sz="2400" dirty="0">
                <a:latin typeface="+mj-lt"/>
              </a:rPr>
              <a:t>    </a:t>
            </a:r>
            <a:r>
              <a:rPr kumimoji="0" lang="en-US" altLang="ko-KR" sz="2400" dirty="0">
                <a:latin typeface="+mj-lt"/>
              </a:rPr>
              <a:t>(</a:t>
            </a:r>
            <a:r>
              <a:rPr kumimoji="0" lang="ko-KR" altLang="en-US" sz="2400" dirty="0">
                <a:latin typeface="+mj-lt"/>
              </a:rPr>
              <a:t>주거</a:t>
            </a:r>
            <a:r>
              <a:rPr kumimoji="0" lang="en-US" altLang="ko-KR" sz="2400" dirty="0">
                <a:latin typeface="+mj-lt"/>
              </a:rPr>
              <a:t>, </a:t>
            </a:r>
            <a:r>
              <a:rPr kumimoji="0" lang="ko-KR" altLang="en-US" sz="2400" dirty="0">
                <a:latin typeface="+mj-lt"/>
              </a:rPr>
              <a:t>식비</a:t>
            </a:r>
            <a:r>
              <a:rPr kumimoji="0" lang="en-US" altLang="ko-KR" sz="2400" dirty="0">
                <a:latin typeface="+mj-lt"/>
              </a:rPr>
              <a:t>, </a:t>
            </a:r>
            <a:r>
              <a:rPr kumimoji="0" lang="ko-KR" altLang="en-US" sz="2400" dirty="0">
                <a:latin typeface="+mj-lt"/>
              </a:rPr>
              <a:t>의료</a:t>
            </a:r>
            <a:r>
              <a:rPr kumimoji="0" lang="en-US" altLang="ko-KR" sz="2400" dirty="0">
                <a:latin typeface="+mj-lt"/>
              </a:rPr>
              <a:t>,</a:t>
            </a:r>
            <a:r>
              <a:rPr kumimoji="0" lang="ko-KR" altLang="en-US" sz="2400" dirty="0">
                <a:latin typeface="+mj-lt"/>
              </a:rPr>
              <a:t> 통신</a:t>
            </a:r>
            <a:r>
              <a:rPr kumimoji="0" lang="en-US" altLang="ko-KR" sz="2400" dirty="0">
                <a:latin typeface="+mj-lt"/>
              </a:rPr>
              <a:t>, </a:t>
            </a:r>
            <a:r>
              <a:rPr kumimoji="0" lang="ko-KR" altLang="en-US" sz="2400" dirty="0">
                <a:latin typeface="+mj-lt"/>
              </a:rPr>
              <a:t>교통</a:t>
            </a:r>
            <a:r>
              <a:rPr kumimoji="0" lang="en-US" altLang="ko-KR" sz="2400" dirty="0">
                <a:latin typeface="+mj-lt"/>
              </a:rPr>
              <a:t>, </a:t>
            </a:r>
            <a:r>
              <a:rPr kumimoji="0" lang="ko-KR" altLang="en-US" sz="2400" dirty="0">
                <a:latin typeface="+mj-lt"/>
              </a:rPr>
              <a:t>문화</a:t>
            </a:r>
            <a:r>
              <a:rPr kumimoji="0" lang="en-US" altLang="ko-KR" sz="2400" dirty="0">
                <a:latin typeface="+mj-lt"/>
              </a:rPr>
              <a:t>, </a:t>
            </a:r>
            <a:r>
              <a:rPr kumimoji="0" lang="ko-KR" altLang="en-US" sz="2400" dirty="0">
                <a:latin typeface="+mj-lt"/>
              </a:rPr>
              <a:t>기타 </a:t>
            </a:r>
            <a:r>
              <a:rPr kumimoji="0" lang="en-US" altLang="ko-KR" sz="2400" dirty="0">
                <a:latin typeface="+mj-lt"/>
              </a:rPr>
              <a:t>…)</a:t>
            </a:r>
          </a:p>
          <a:p>
            <a:pPr marL="628650" indent="-266700" eaLnBrk="1" hangingPunct="1">
              <a:lnSpc>
                <a:spcPct val="200000"/>
              </a:lnSpc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kumimoji="0" lang="en-US" altLang="ko-KR" sz="2800" dirty="0">
                <a:latin typeface="+mj-lt"/>
              </a:rPr>
              <a:t>Min </a:t>
            </a:r>
            <a:r>
              <a:rPr kumimoji="0" lang="ko-KR" altLang="en-US" sz="2800" dirty="0">
                <a:latin typeface="+mj-lt"/>
              </a:rPr>
              <a:t> 한달 생활비</a:t>
            </a:r>
            <a:endParaRPr kumimoji="0" lang="en-US" altLang="ko-KR" sz="2800" dirty="0">
              <a:latin typeface="+mj-lt"/>
            </a:endParaRPr>
          </a:p>
          <a:p>
            <a:pPr marL="628650" indent="-266700"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§"/>
            </a:pPr>
            <a:r>
              <a:rPr kumimoji="0" lang="en-US" altLang="ko-KR" sz="2800" dirty="0">
                <a:latin typeface="+mj-lt"/>
              </a:rPr>
              <a:t>Flex</a:t>
            </a:r>
            <a:r>
              <a:rPr kumimoji="0" lang="ko-KR" altLang="en-US" sz="2800" dirty="0">
                <a:latin typeface="+mj-lt"/>
              </a:rPr>
              <a:t> 한달 생활비</a:t>
            </a:r>
            <a:endParaRPr kumimoji="0" lang="en-US" altLang="ko-K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0774033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yht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4FAD260B-2F40-4B41-AE1F-BA214B5C4236}" vid="{D5983386-2A24-4C85-BEFF-01FF7F365E56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1709</TotalTime>
  <Words>314</Words>
  <Application>Microsoft Office PowerPoint</Application>
  <PresentationFormat>화면 슬라이드 쇼(4:3)</PresentationFormat>
  <Paragraphs>105</Paragraphs>
  <Slides>6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굴림</vt:lpstr>
      <vt:lpstr>Aharoni</vt:lpstr>
      <vt:lpstr>Arial</vt:lpstr>
      <vt:lpstr>Wingdings</vt:lpstr>
      <vt:lpstr>Wingdings 2</vt:lpstr>
      <vt:lpstr>테마1</vt:lpstr>
      <vt:lpstr>실 전 취 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인덕대학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쇼핑몰 구축</dc:title>
  <dc:creator>YHT</dc:creator>
  <cp:lastModifiedBy>형태 윤</cp:lastModifiedBy>
  <cp:revision>205</cp:revision>
  <dcterms:created xsi:type="dcterms:W3CDTF">2007-08-26T01:30:15Z</dcterms:created>
  <dcterms:modified xsi:type="dcterms:W3CDTF">2025-05-10T06:13:54Z</dcterms:modified>
</cp:coreProperties>
</file>