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221" r:id="rId1"/>
  </p:sldMasterIdLst>
  <p:notesMasterIdLst>
    <p:notesMasterId r:id="rId19"/>
  </p:notesMasterIdLst>
  <p:handoutMasterIdLst>
    <p:handoutMasterId r:id="rId20"/>
  </p:handoutMasterIdLst>
  <p:sldIdLst>
    <p:sldId id="267" r:id="rId2"/>
    <p:sldId id="306" r:id="rId3"/>
    <p:sldId id="271" r:id="rId4"/>
    <p:sldId id="308" r:id="rId5"/>
    <p:sldId id="307" r:id="rId6"/>
    <p:sldId id="311" r:id="rId7"/>
    <p:sldId id="312" r:id="rId8"/>
    <p:sldId id="269" r:id="rId9"/>
    <p:sldId id="310" r:id="rId10"/>
    <p:sldId id="272" r:id="rId11"/>
    <p:sldId id="313" r:id="rId12"/>
    <p:sldId id="309" r:id="rId13"/>
    <p:sldId id="289" r:id="rId14"/>
    <p:sldId id="290" r:id="rId15"/>
    <p:sldId id="291" r:id="rId16"/>
    <p:sldId id="292" r:id="rId17"/>
    <p:sldId id="293" r:id="rId18"/>
  </p:sldIdLst>
  <p:sldSz cx="9144000" cy="6858000" type="screen4x3"/>
  <p:notesSz cx="6858000" cy="9144000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DBDBDB"/>
    <a:srgbClr val="F0F0F0"/>
    <a:srgbClr val="FFFF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636" autoAdjust="0"/>
  </p:normalViewPr>
  <p:slideViewPr>
    <p:cSldViewPr>
      <p:cViewPr varScale="1">
        <p:scale>
          <a:sx n="95" d="100"/>
          <a:sy n="95" d="100"/>
        </p:scale>
        <p:origin x="12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>
            <a:extLst>
              <a:ext uri="{FF2B5EF4-FFF2-40B4-BE49-F238E27FC236}">
                <a16:creationId xmlns:a16="http://schemas.microsoft.com/office/drawing/2014/main" id="{D3404F1F-3AE4-4401-99E9-A2C23D98319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79" name="Rectangle 3">
            <a:extLst>
              <a:ext uri="{FF2B5EF4-FFF2-40B4-BE49-F238E27FC236}">
                <a16:creationId xmlns:a16="http://schemas.microsoft.com/office/drawing/2014/main" id="{B1FCEC17-559C-4C4C-94BE-774B68D2406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80" name="Rectangle 4">
            <a:extLst>
              <a:ext uri="{FF2B5EF4-FFF2-40B4-BE49-F238E27FC236}">
                <a16:creationId xmlns:a16="http://schemas.microsoft.com/office/drawing/2014/main" id="{E9BC0D48-2EB2-4E09-B59F-7200B17FECAD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81" name="Rectangle 5">
            <a:extLst>
              <a:ext uri="{FF2B5EF4-FFF2-40B4-BE49-F238E27FC236}">
                <a16:creationId xmlns:a16="http://schemas.microsoft.com/office/drawing/2014/main" id="{CE1D75A2-469D-4DF8-BBCC-386E86633699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AB313C92-9C57-4844-838E-1DAFCF90ACA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>
            <a:extLst>
              <a:ext uri="{FF2B5EF4-FFF2-40B4-BE49-F238E27FC236}">
                <a16:creationId xmlns:a16="http://schemas.microsoft.com/office/drawing/2014/main" id="{42DC9221-A813-4CF8-A17B-290366535C0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1075" name="Rectangle 3">
            <a:extLst>
              <a:ext uri="{FF2B5EF4-FFF2-40B4-BE49-F238E27FC236}">
                <a16:creationId xmlns:a16="http://schemas.microsoft.com/office/drawing/2014/main" id="{3862194C-028E-4B13-B174-166DAF6048C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E47B7EDF-1ED8-4959-B51B-53E7CC97AFEF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7" name="Rectangle 5">
            <a:extLst>
              <a:ext uri="{FF2B5EF4-FFF2-40B4-BE49-F238E27FC236}">
                <a16:creationId xmlns:a16="http://schemas.microsoft.com/office/drawing/2014/main" id="{72E40C36-92BC-4F4B-9BAE-A81C33B3592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131078" name="Rectangle 6">
            <a:extLst>
              <a:ext uri="{FF2B5EF4-FFF2-40B4-BE49-F238E27FC236}">
                <a16:creationId xmlns:a16="http://schemas.microsoft.com/office/drawing/2014/main" id="{0E0D9E09-CBD4-4B7E-96E4-61C0189156A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1079" name="Rectangle 7">
            <a:extLst>
              <a:ext uri="{FF2B5EF4-FFF2-40B4-BE49-F238E27FC236}">
                <a16:creationId xmlns:a16="http://schemas.microsoft.com/office/drawing/2014/main" id="{7D69D951-ED0B-406C-AE08-C9E0941DE78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E34EAA84-43E5-4AA8-9AD4-3251B7E4602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34EAA84-43E5-4AA8-9AD4-3251B7E46024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93950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9F784A67-8A13-47B6-BE15-41348A4BBBFD}"/>
              </a:ext>
            </a:extLst>
          </p:cNvPr>
          <p:cNvSpPr/>
          <p:nvPr/>
        </p:nvSpPr>
        <p:spPr>
          <a:xfrm>
            <a:off x="428625" y="0"/>
            <a:ext cx="8286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BD04A358-0F64-4E0E-80DE-93D687CE5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C71EBC7B-5F19-4920-8EF2-85DD81430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6B8C9A9D-341B-448A-BB99-F32C8CAD6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F1DCC-E21D-4DF4-89C8-FF927B9F9DF7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0683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C3294305-0707-411F-A9CC-668EFC95BA63}"/>
              </a:ext>
            </a:extLst>
          </p:cNvPr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E198185A-D30C-4B1E-B349-E21D5F66F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9819478B-E8BE-44A2-885D-365FCC68A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43C28290-5902-4F22-9B6A-A02357A8B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505E1-77FF-4835-84CC-B87FD830D6CD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79664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827ABF88-5DF5-475F-84C0-B9856D7D28C9}"/>
              </a:ext>
            </a:extLst>
          </p:cNvPr>
          <p:cNvSpPr/>
          <p:nvPr/>
        </p:nvSpPr>
        <p:spPr>
          <a:xfrm>
            <a:off x="7643813" y="-15875"/>
            <a:ext cx="1500187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771EE88F-F2FE-4B83-B359-06B38F97C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21B3670D-B17D-4BF4-938A-2A3DF1AD7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155CB931-779B-4851-A771-D6C766E6C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02F35-5071-4555-9D4B-EDE1230D06FE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63173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5DFB82B-B63C-4EB2-86C8-6379AC040C06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E9DB85E3-A749-4764-8D44-5E3091FD4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0A2CC04A-07D8-470E-B57C-C877D0ED8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5B7A0F8B-802E-4CD9-AB68-141A187F8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1419D-244B-43D5-849D-4AE5CB15B273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76742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84C2B63A-D719-4477-B4C6-BA3058B72527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F78D72D6-AC92-4C3A-92F9-A57DCD55F612}"/>
              </a:ext>
            </a:extLst>
          </p:cNvPr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8DD44880-19F3-4C8A-9521-475A5D6BA16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13DA9782-42A0-46EB-B37C-B2A2003F0B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3892D-270D-41B7-A6E4-179FF770FBDA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FDDC1982-1C62-4D86-A466-0496B1660C38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55446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6FD9391A-B70F-410B-B041-C8EBDF95F67D}"/>
              </a:ext>
            </a:extLst>
          </p:cNvPr>
          <p:cNvSpPr/>
          <p:nvPr/>
        </p:nvSpPr>
        <p:spPr>
          <a:xfrm>
            <a:off x="0" y="285750"/>
            <a:ext cx="9144000" cy="1143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6" name="날짜 개체 틀 4">
            <a:extLst>
              <a:ext uri="{FF2B5EF4-FFF2-40B4-BE49-F238E27FC236}">
                <a16:creationId xmlns:a16="http://schemas.microsoft.com/office/drawing/2014/main" id="{DE17994F-9BF9-4751-9471-B2B10A700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바닥글 개체 틀 5">
            <a:extLst>
              <a:ext uri="{FF2B5EF4-FFF2-40B4-BE49-F238E27FC236}">
                <a16:creationId xmlns:a16="http://schemas.microsoft.com/office/drawing/2014/main" id="{00348589-3908-4E79-B689-1672553D5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슬라이드 번호 개체 틀 6">
            <a:extLst>
              <a:ext uri="{FF2B5EF4-FFF2-40B4-BE49-F238E27FC236}">
                <a16:creationId xmlns:a16="http://schemas.microsoft.com/office/drawing/2014/main" id="{6EEB1B9E-C6B8-42DF-8155-1A3637C0D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78E9E-54CF-4D3C-8AD2-1940C8FF5C7E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81688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FCE84667-A709-49F5-B8B0-A25B331A4829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8A83DD1-DB53-4073-B93B-5EF70A7336CF}"/>
              </a:ext>
            </a:extLst>
          </p:cNvPr>
          <p:cNvSpPr/>
          <p:nvPr/>
        </p:nvSpPr>
        <p:spPr>
          <a:xfrm>
            <a:off x="8859838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9" name="날짜 개체 틀 6">
            <a:extLst>
              <a:ext uri="{FF2B5EF4-FFF2-40B4-BE49-F238E27FC236}">
                <a16:creationId xmlns:a16="http://schemas.microsoft.com/office/drawing/2014/main" id="{5D0B7D23-01EA-4E9C-9C9A-226A9D30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1" name="바닥글 개체 틀 7">
            <a:extLst>
              <a:ext uri="{FF2B5EF4-FFF2-40B4-BE49-F238E27FC236}">
                <a16:creationId xmlns:a16="http://schemas.microsoft.com/office/drawing/2014/main" id="{AA1C0C76-104F-4FD2-A9C8-B0DC36914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" name="슬라이드 번호 개체 틀 8">
            <a:extLst>
              <a:ext uri="{FF2B5EF4-FFF2-40B4-BE49-F238E27FC236}">
                <a16:creationId xmlns:a16="http://schemas.microsoft.com/office/drawing/2014/main" id="{5E86E5F5-FA66-4B4B-AE8A-46617F985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8F57C-ED13-4807-8E61-DE7EA80A7457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64260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62E6DD95-9D3E-4647-A70E-FF1AF250B467}"/>
              </a:ext>
            </a:extLst>
          </p:cNvPr>
          <p:cNvSpPr/>
          <p:nvPr/>
        </p:nvSpPr>
        <p:spPr>
          <a:xfrm>
            <a:off x="428625" y="0"/>
            <a:ext cx="8286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날짜 개체 틀 2">
            <a:extLst>
              <a:ext uri="{FF2B5EF4-FFF2-40B4-BE49-F238E27FC236}">
                <a16:creationId xmlns:a16="http://schemas.microsoft.com/office/drawing/2014/main" id="{44BEA471-F5EC-4041-933D-2C1263216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3">
            <a:extLst>
              <a:ext uri="{FF2B5EF4-FFF2-40B4-BE49-F238E27FC236}">
                <a16:creationId xmlns:a16="http://schemas.microsoft.com/office/drawing/2014/main" id="{A480BBA7-F168-4E7A-B274-A93112933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4">
            <a:extLst>
              <a:ext uri="{FF2B5EF4-FFF2-40B4-BE49-F238E27FC236}">
                <a16:creationId xmlns:a16="http://schemas.microsoft.com/office/drawing/2014/main" id="{2A3CEA7B-EBAD-47A1-89E8-62D3D377C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985F6-D783-40BC-8ECD-5317B732984E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64225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>
            <a:extLst>
              <a:ext uri="{FF2B5EF4-FFF2-40B4-BE49-F238E27FC236}">
                <a16:creationId xmlns:a16="http://schemas.microsoft.com/office/drawing/2014/main" id="{0A892B7C-9085-4175-8DDE-355725285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바닥글 개체 틀 4">
            <a:extLst>
              <a:ext uri="{FF2B5EF4-FFF2-40B4-BE49-F238E27FC236}">
                <a16:creationId xmlns:a16="http://schemas.microsoft.com/office/drawing/2014/main" id="{E6599789-9EB2-4B1D-8226-35A76E152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id="{E09FAF59-F9F5-4266-85D9-844C454D0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9ABBD-F80C-44F5-964B-48C3C223A1E6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68024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07626456-4077-4EEC-8688-1F634AC2DC14}"/>
              </a:ext>
            </a:extLst>
          </p:cNvPr>
          <p:cNvSpPr/>
          <p:nvPr/>
        </p:nvSpPr>
        <p:spPr bwMode="invGray">
          <a:xfrm>
            <a:off x="285750" y="263525"/>
            <a:ext cx="8858250" cy="665163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C901943-B32B-4625-B664-8882F32AAD6B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날짜 개체 틀 4">
            <a:extLst>
              <a:ext uri="{FF2B5EF4-FFF2-40B4-BE49-F238E27FC236}">
                <a16:creationId xmlns:a16="http://schemas.microsoft.com/office/drawing/2014/main" id="{51672D84-5030-4C07-85F1-E80DE2A58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바닥글 개체 틀 5">
            <a:extLst>
              <a:ext uri="{FF2B5EF4-FFF2-40B4-BE49-F238E27FC236}">
                <a16:creationId xmlns:a16="http://schemas.microsoft.com/office/drawing/2014/main" id="{542CDE90-DEC9-49BC-A578-339C1E716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6">
            <a:extLst>
              <a:ext uri="{FF2B5EF4-FFF2-40B4-BE49-F238E27FC236}">
                <a16:creationId xmlns:a16="http://schemas.microsoft.com/office/drawing/2014/main" id="{C098C820-23D3-4603-BB41-177539385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5435D-8C00-4C44-A120-7DE53D454D84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097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4BB784B0-FFCD-4FC6-8284-AC989FBEE103}"/>
              </a:ext>
            </a:extLst>
          </p:cNvPr>
          <p:cNvSpPr/>
          <p:nvPr/>
        </p:nvSpPr>
        <p:spPr>
          <a:xfrm>
            <a:off x="0" y="3571875"/>
            <a:ext cx="9144000" cy="3286125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/>
          </a:p>
        </p:txBody>
      </p:sp>
      <p:sp>
        <p:nvSpPr>
          <p:cNvPr id="6" name="날짜 개체 틀 4">
            <a:extLst>
              <a:ext uri="{FF2B5EF4-FFF2-40B4-BE49-F238E27FC236}">
                <a16:creationId xmlns:a16="http://schemas.microsoft.com/office/drawing/2014/main" id="{6C371807-9A5B-4B27-835D-65BAE6839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바닥글 개체 틀 5">
            <a:extLst>
              <a:ext uri="{FF2B5EF4-FFF2-40B4-BE49-F238E27FC236}">
                <a16:creationId xmlns:a16="http://schemas.microsoft.com/office/drawing/2014/main" id="{933D43F9-6286-4461-8840-55A88793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2250"/>
            <a:ext cx="2895600" cy="2984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6">
            <a:extLst>
              <a:ext uri="{FF2B5EF4-FFF2-40B4-BE49-F238E27FC236}">
                <a16:creationId xmlns:a16="http://schemas.microsoft.com/office/drawing/2014/main" id="{6000AD83-CEC9-4AAC-8EF6-AF04FA41C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6C608-425E-4BAB-87B4-45CFD33F4769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06124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>
            <a:extLst>
              <a:ext uri="{FF2B5EF4-FFF2-40B4-BE49-F238E27FC236}">
                <a16:creationId xmlns:a16="http://schemas.microsoft.com/office/drawing/2014/main" id="{41BF97B4-05C8-4B39-8653-942A6A38EA92}"/>
              </a:ext>
            </a:extLst>
          </p:cNvPr>
          <p:cNvSpPr/>
          <p:nvPr/>
        </p:nvSpPr>
        <p:spPr>
          <a:xfrm>
            <a:off x="0" y="6572250"/>
            <a:ext cx="9144000" cy="285750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6664406-E306-48E8-BD87-6459C3A7ADED}"/>
              </a:ext>
            </a:extLst>
          </p:cNvPr>
          <p:cNvSpPr/>
          <p:nvPr/>
        </p:nvSpPr>
        <p:spPr>
          <a:xfrm>
            <a:off x="0" y="1588"/>
            <a:ext cx="9144000" cy="284162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971F878-FD6B-4823-B576-7D699F676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738" y="274638"/>
            <a:ext cx="8545512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1029" name="텍스트 개체 틀 2">
            <a:extLst>
              <a:ext uri="{FF2B5EF4-FFF2-40B4-BE49-F238E27FC236}">
                <a16:creationId xmlns:a16="http://schemas.microsoft.com/office/drawing/2014/main" id="{90FB22A4-3B59-4423-BC0F-54487F12D57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altLang="ko-KR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C213320-90F1-4DD9-A9AC-04265B6D66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572250"/>
            <a:ext cx="2133600" cy="28575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D23B09C-440E-4971-94CB-B7259B370A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34D253-8C28-4A19-B9AA-FEED6FB8D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572250"/>
            <a:ext cx="2133600" cy="285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0" hangingPunct="1">
              <a:defRPr kumimoji="0" sz="1200"/>
            </a:lvl1pPr>
          </a:lstStyle>
          <a:p>
            <a:pPr>
              <a:defRPr/>
            </a:pPr>
            <a:fld id="{C63730DE-9E3C-4525-90C6-EF81BB81A092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97509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22" r:id="rId1"/>
    <p:sldLayoutId id="2147485223" r:id="rId2"/>
    <p:sldLayoutId id="2147485224" r:id="rId3"/>
    <p:sldLayoutId id="2147485225" r:id="rId4"/>
    <p:sldLayoutId id="2147485226" r:id="rId5"/>
    <p:sldLayoutId id="2147485227" r:id="rId6"/>
    <p:sldLayoutId id="2147485228" r:id="rId7"/>
    <p:sldLayoutId id="2147485229" r:id="rId8"/>
    <p:sldLayoutId id="2147485230" r:id="rId9"/>
    <p:sldLayoutId id="2147485231" r:id="rId10"/>
    <p:sldLayoutId id="2147485232" r:id="rId11"/>
  </p:sldLayoutIdLst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440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rgbClr val="C9824C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C9824C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71D634AB-00E4-411F-940B-A3EE6403EA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58044" y="980728"/>
            <a:ext cx="7427912" cy="70485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o-KR" altLang="en-US" sz="6000" b="1" dirty="0">
                <a:solidFill>
                  <a:srgbClr val="0070C0"/>
                </a:solidFill>
              </a:rPr>
              <a:t>실 전 취 업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3337B62-5BA4-428D-A640-E979E21291C9}"/>
              </a:ext>
            </a:extLst>
          </p:cNvPr>
          <p:cNvSpPr txBox="1">
            <a:spLocks noChangeArrowheads="1"/>
          </p:cNvSpPr>
          <p:nvPr/>
        </p:nvSpPr>
        <p:spPr>
          <a:xfrm>
            <a:off x="929481" y="2036415"/>
            <a:ext cx="7205663" cy="720725"/>
          </a:xfrm>
          <a:prstGeom prst="rect">
            <a:avLst/>
          </a:prstGeom>
        </p:spPr>
        <p:txBody>
          <a:bodyPr/>
          <a:lstStyle/>
          <a:p>
            <a:pPr marL="274320" indent="-274320" algn="ctr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kumimoji="0" lang="en-US" altLang="ko-KR" sz="3600" dirty="0">
                <a:solidFill>
                  <a:srgbClr val="0070C0"/>
                </a:solidFill>
                <a:latin typeface="+mj-lt"/>
                <a:ea typeface="+mj-ea"/>
              </a:rPr>
              <a:t>6</a:t>
            </a:r>
            <a:r>
              <a:rPr kumimoji="0" lang="ko-KR" altLang="en-US" sz="3600" dirty="0">
                <a:solidFill>
                  <a:srgbClr val="0070C0"/>
                </a:solidFill>
                <a:latin typeface="+mj-lt"/>
                <a:ea typeface="+mj-ea"/>
              </a:rPr>
              <a:t>주차</a:t>
            </a:r>
            <a:r>
              <a:rPr kumimoji="0" lang="en-US" altLang="ko-KR" sz="3600" dirty="0">
                <a:solidFill>
                  <a:srgbClr val="0070C0"/>
                </a:solidFill>
                <a:latin typeface="+mj-lt"/>
                <a:ea typeface="+mj-ea"/>
              </a:rPr>
              <a:t>.</a:t>
            </a:r>
            <a:r>
              <a:rPr kumimoji="0" lang="ko-KR" altLang="en-US" sz="3600" dirty="0">
                <a:solidFill>
                  <a:srgbClr val="0070C0"/>
                </a:solidFill>
                <a:latin typeface="+mj-lt"/>
                <a:ea typeface="+mj-ea"/>
              </a:rPr>
              <a:t> 자기소개서</a:t>
            </a:r>
            <a:endParaRPr kumimoji="0" lang="en-US" altLang="ko-KR" sz="3600" dirty="0">
              <a:solidFill>
                <a:srgbClr val="0070C0"/>
              </a:solidFill>
              <a:latin typeface="+mj-lt"/>
              <a:ea typeface="+mj-ea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90BB81EB-6FF0-422C-8761-E4AE148345BA}"/>
              </a:ext>
            </a:extLst>
          </p:cNvPr>
          <p:cNvSpPr txBox="1">
            <a:spLocks/>
          </p:cNvSpPr>
          <p:nvPr/>
        </p:nvSpPr>
        <p:spPr bwMode="auto">
          <a:xfrm>
            <a:off x="1613483" y="3985361"/>
            <a:ext cx="6264696" cy="1821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latinLnBrk="1" hangingPunct="0">
              <a:spcBef>
                <a:spcPct val="20000"/>
              </a:spcBef>
              <a:spcAft>
                <a:spcPct val="0"/>
              </a:spcAft>
              <a:buSzPct val="70000"/>
              <a:buFont typeface="Wingdings"/>
              <a:buChar char=""/>
              <a:defRPr sz="3200" kern="1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  <a:cs typeface="+mn-cs"/>
              </a:defRPr>
            </a:lvl1pPr>
            <a:lvl2pPr marL="742950" indent="-28575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C9824C"/>
              </a:buClr>
              <a:buSzPct val="1200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  <a:cs typeface="+mn-cs"/>
              </a:defRPr>
            </a:lvl2pPr>
            <a:lvl3pPr marL="11430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  <a:cs typeface="+mn-cs"/>
              </a:defRPr>
            </a:lvl3pPr>
            <a:lvl4pPr marL="16002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rgbClr val="C9824C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  <a:cs typeface="+mn-cs"/>
              </a:defRPr>
            </a:lvl4pPr>
            <a:lvl5pPr marL="2057400" indent="-228600" algn="l" rtl="0" eaLnBrk="0" fontAlgn="base" latinLnBrk="1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  <a:cs typeface="+mn-cs"/>
              </a:defRPr>
            </a:lvl5pPr>
            <a:lvl6pPr marL="2514600" indent="-228600" algn="l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1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1" hangingPunct="1">
              <a:spcBef>
                <a:spcPct val="20000"/>
              </a:spcBef>
              <a:buClr>
                <a:schemeClr val="accent1"/>
              </a:buClr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1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Font typeface="Wingdings 2" panose="05020102010507070707" pitchFamily="18" charset="2"/>
              <a:buNone/>
            </a:pPr>
            <a:r>
              <a:rPr kumimoji="0" lang="en-US" altLang="ko-KR" sz="2400" dirty="0">
                <a:latin typeface="+mj-lt"/>
                <a:ea typeface="+mj-ea"/>
              </a:rPr>
              <a:t>2018.1 ∼ 2025.5  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endParaRPr kumimoji="0" lang="en-US" altLang="ko-KR" sz="2400" dirty="0">
              <a:latin typeface="+mj-lt"/>
              <a:ea typeface="+mj-ea"/>
            </a:endParaRP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kumimoji="0" lang="ko-KR" altLang="en-US" sz="2400" dirty="0">
                <a:latin typeface="+mj-lt"/>
                <a:ea typeface="+mj-ea"/>
              </a:rPr>
              <a:t>인덕대학교 </a:t>
            </a:r>
            <a:r>
              <a:rPr kumimoji="0" lang="ko-KR" altLang="en-US" sz="2400" dirty="0" err="1">
                <a:latin typeface="+mj-lt"/>
                <a:ea typeface="+mj-ea"/>
              </a:rPr>
              <a:t>컴퓨터소프트웨어학과</a:t>
            </a:r>
            <a:r>
              <a:rPr kumimoji="0" lang="en-US" altLang="ko-KR" sz="2400" dirty="0">
                <a:latin typeface="+mj-lt"/>
                <a:ea typeface="+mj-ea"/>
              </a:rPr>
              <a:t> </a:t>
            </a:r>
          </a:p>
          <a:p>
            <a:pPr algn="ctr" eaLnBrk="1" hangingPunct="1">
              <a:buFont typeface="Wingdings 2" panose="05020102010507070707" pitchFamily="18" charset="2"/>
              <a:buNone/>
            </a:pPr>
            <a:r>
              <a:rPr kumimoji="0" lang="ko-KR" altLang="en-US" sz="2400" dirty="0">
                <a:latin typeface="+mj-lt"/>
                <a:ea typeface="+mj-ea"/>
              </a:rPr>
              <a:t>교수 윤형태</a:t>
            </a:r>
            <a:endParaRPr kumimoji="0" lang="en-US" altLang="ko-KR" sz="2400" dirty="0">
              <a:latin typeface="+mj-lt"/>
              <a:ea typeface="+mj-ea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>
            <a:extLst>
              <a:ext uri="{FF2B5EF4-FFF2-40B4-BE49-F238E27FC236}">
                <a16:creationId xmlns:a16="http://schemas.microsoft.com/office/drawing/2014/main" id="{D814F594-CBB8-4FFC-B035-35ACBEB9480D}"/>
              </a:ext>
            </a:extLst>
          </p:cNvPr>
          <p:cNvSpPr txBox="1">
            <a:spLocks/>
          </p:cNvSpPr>
          <p:nvPr/>
        </p:nvSpPr>
        <p:spPr bwMode="auto">
          <a:xfrm>
            <a:off x="468313" y="476250"/>
            <a:ext cx="8278812" cy="47529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ko-KR" altLang="en-US" sz="2800" b="1" dirty="0"/>
              <a:t>단점 작성할 때</a:t>
            </a:r>
            <a:r>
              <a:rPr lang="en-US" altLang="ko-KR" sz="2800" b="1" dirty="0"/>
              <a:t>,</a:t>
            </a:r>
            <a:r>
              <a:rPr lang="ko-KR" altLang="en-US" sz="2800" b="1" dirty="0"/>
              <a:t> 단점을 장점으로 얘기하는 방식으로 작성</a:t>
            </a:r>
            <a:r>
              <a:rPr lang="en-US" altLang="ko-KR" sz="2800" dirty="0"/>
              <a:t>.</a:t>
            </a:r>
            <a:endParaRPr lang="ko-KR" altLang="en-US" sz="2800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altLang="ko-KR" sz="1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ko-KR" altLang="en-US" sz="2400" dirty="0">
                <a:solidFill>
                  <a:srgbClr val="0070C0"/>
                </a:solidFill>
              </a:rPr>
              <a:t>예</a:t>
            </a:r>
            <a:r>
              <a:rPr lang="en-US" altLang="ko-KR" sz="2400" dirty="0">
                <a:solidFill>
                  <a:srgbClr val="0070C0"/>
                </a:solidFill>
              </a:rPr>
              <a:t>) </a:t>
            </a:r>
            <a:r>
              <a:rPr lang="ko-KR" altLang="en-US" sz="2400" dirty="0"/>
              <a:t>저는 성격이 매우 내성적인 편이래서 그런지</a:t>
            </a:r>
            <a:r>
              <a:rPr lang="en-US" altLang="ko-KR" sz="2400" dirty="0"/>
              <a:t>, </a:t>
            </a:r>
            <a:r>
              <a:rPr lang="ko-KR" altLang="en-US" sz="2400" dirty="0"/>
              <a:t>일을 하는 경우에는 차분하고 끈기 있게 수행하는 편입니다</a:t>
            </a:r>
            <a:r>
              <a:rPr lang="en-US" altLang="ko-KR" sz="2400" dirty="0"/>
              <a:t>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ko-KR" altLang="en-US" sz="1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ko-KR" altLang="en-US" sz="2400" dirty="0">
                <a:solidFill>
                  <a:srgbClr val="0070C0"/>
                </a:solidFill>
              </a:rPr>
              <a:t>예</a:t>
            </a:r>
            <a:r>
              <a:rPr lang="en-US" altLang="ko-KR" sz="2400" dirty="0">
                <a:solidFill>
                  <a:srgbClr val="0070C0"/>
                </a:solidFill>
              </a:rPr>
              <a:t>) </a:t>
            </a:r>
            <a:r>
              <a:rPr lang="ko-KR" altLang="en-US" sz="2400" dirty="0"/>
              <a:t>제 성격의 단점은 한번 시작하면 끝을 보는 버릇이 있습니다</a:t>
            </a:r>
            <a:r>
              <a:rPr lang="en-US" altLang="ko-KR" sz="2400" dirty="0"/>
              <a:t>. </a:t>
            </a:r>
            <a:r>
              <a:rPr lang="ko-KR" altLang="en-US" sz="2400" dirty="0"/>
              <a:t>그러다 보니 항상 모든 일에 대해 마무리를 꼭 하려 하고</a:t>
            </a:r>
            <a:r>
              <a:rPr lang="en-US" altLang="ko-KR" sz="2400" dirty="0"/>
              <a:t>,</a:t>
            </a:r>
            <a:r>
              <a:rPr lang="ko-KR" altLang="en-US" sz="2400" dirty="0"/>
              <a:t> 그 덕에 책임감이 강하다는 얘기를 많이 듣습니다</a:t>
            </a:r>
            <a:r>
              <a:rPr lang="en-US" altLang="ko-KR" sz="2400" dirty="0"/>
              <a:t>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altLang="ko-KR" sz="1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ko-KR" altLang="en-US" sz="2400" dirty="0">
                <a:solidFill>
                  <a:srgbClr val="0070C0"/>
                </a:solidFill>
              </a:rPr>
              <a:t>예</a:t>
            </a:r>
            <a:r>
              <a:rPr lang="en-US" altLang="ko-KR" sz="2400" dirty="0">
                <a:solidFill>
                  <a:srgbClr val="0070C0"/>
                </a:solidFill>
              </a:rPr>
              <a:t>) </a:t>
            </a:r>
            <a:r>
              <a:rPr lang="ko-KR" altLang="en-US" sz="2400" dirty="0"/>
              <a:t>제 장점은 친구들을 쉽게 사귀는 편입니다</a:t>
            </a:r>
            <a:r>
              <a:rPr lang="en-US" altLang="ko-KR" sz="2400" dirty="0"/>
              <a:t>. </a:t>
            </a:r>
            <a:r>
              <a:rPr lang="ko-KR" altLang="en-US" sz="2400" dirty="0"/>
              <a:t>대인관계가 좋다 보니 다른 사람들과의 협력관계를 잘 이끌어내어 </a:t>
            </a:r>
            <a:r>
              <a:rPr lang="ko-KR" altLang="en-US" sz="2400" dirty="0" err="1"/>
              <a:t>리더쉽이</a:t>
            </a:r>
            <a:r>
              <a:rPr lang="ko-KR" altLang="en-US" sz="2400" dirty="0"/>
              <a:t> 좋다는 얘기를 많이 듣습니다</a:t>
            </a:r>
            <a:r>
              <a:rPr lang="en-US" altLang="ko-KR" sz="2400" dirty="0"/>
              <a:t>.</a:t>
            </a:r>
            <a:endParaRPr lang="ko-KR" altLang="en-US" sz="2400" dirty="0"/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6B618774-2FF2-556B-02E0-1213AFD8876B}"/>
              </a:ext>
            </a:extLst>
          </p:cNvPr>
          <p:cNvSpPr txBox="1">
            <a:spLocks/>
          </p:cNvSpPr>
          <p:nvPr/>
        </p:nvSpPr>
        <p:spPr bwMode="auto">
          <a:xfrm>
            <a:off x="1547664" y="5373216"/>
            <a:ext cx="660840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SzPct val="70000"/>
              <a:buFont typeface="Wingdings" panose="05000000000000000000" pitchFamily="2" charset="2"/>
              <a:buChar char="v"/>
            </a:pPr>
            <a:r>
              <a:rPr kumimoji="0" lang="ko-KR" altLang="en-US" sz="2800" b="1" dirty="0">
                <a:solidFill>
                  <a:srgbClr val="C00000"/>
                </a:solidFill>
                <a:latin typeface="굴림" panose="020B0600000101010101" pitchFamily="50" charset="-127"/>
              </a:rPr>
              <a:t>단점내용</a:t>
            </a:r>
            <a:r>
              <a:rPr kumimoji="0" lang="en-US" altLang="ko-KR" sz="2800" b="1" dirty="0">
                <a:solidFill>
                  <a:srgbClr val="C00000"/>
                </a:solidFill>
                <a:latin typeface="굴림" panose="020B0600000101010101" pitchFamily="50" charset="-127"/>
              </a:rPr>
              <a:t> </a:t>
            </a:r>
            <a:r>
              <a:rPr kumimoji="0" lang="ko-KR" altLang="en-US" sz="2800" b="1" dirty="0" err="1">
                <a:solidFill>
                  <a:srgbClr val="C00000"/>
                </a:solidFill>
                <a:latin typeface="굴림" panose="020B0600000101010101" pitchFamily="50" charset="-127"/>
              </a:rPr>
              <a:t>잘못쓰면</a:t>
            </a:r>
            <a:r>
              <a:rPr kumimoji="0" lang="ko-KR" altLang="en-US" sz="2800" b="1" dirty="0">
                <a:solidFill>
                  <a:srgbClr val="C00000"/>
                </a:solidFill>
                <a:latin typeface="굴림" panose="020B0600000101010101" pitchFamily="50" charset="-127"/>
              </a:rPr>
              <a:t> 오히려 안 좋음</a:t>
            </a:r>
            <a:r>
              <a:rPr kumimoji="0" lang="en-US" altLang="ko-KR" sz="2800" b="1" dirty="0">
                <a:solidFill>
                  <a:srgbClr val="C00000"/>
                </a:solidFill>
                <a:latin typeface="굴림" panose="020B0600000101010101" pitchFamily="50" charset="-127"/>
              </a:rPr>
              <a:t>.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B7862E-8765-C2BA-5B9A-6F8001991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7093124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>
            <a:extLst>
              <a:ext uri="{FF2B5EF4-FFF2-40B4-BE49-F238E27FC236}">
                <a16:creationId xmlns:a16="http://schemas.microsoft.com/office/drawing/2014/main" id="{3F649D7F-520E-46ED-BCD2-4B96B69626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404813"/>
            <a:ext cx="8135937" cy="79216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v"/>
            </a:pPr>
            <a:r>
              <a:rPr lang="ko-KR" altLang="en-US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 나의 꿈</a:t>
            </a:r>
            <a:endParaRPr lang="en-US" altLang="ko-KR" sz="4000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pic>
        <p:nvPicPr>
          <p:cNvPr id="29699" name="그림 3">
            <a:extLst>
              <a:ext uri="{FF2B5EF4-FFF2-40B4-BE49-F238E27FC236}">
                <a16:creationId xmlns:a16="http://schemas.microsoft.com/office/drawing/2014/main" id="{6DC367CF-493A-4989-8DF8-827549874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1268413"/>
            <a:ext cx="7734300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814193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그림 2">
            <a:extLst>
              <a:ext uri="{FF2B5EF4-FFF2-40B4-BE49-F238E27FC236}">
                <a16:creationId xmlns:a16="http://schemas.microsoft.com/office/drawing/2014/main" id="{D5FAEF92-4BD2-43A6-8920-17853E9E25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8" y="1104900"/>
            <a:ext cx="8475662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3">
            <a:extLst>
              <a:ext uri="{FF2B5EF4-FFF2-40B4-BE49-F238E27FC236}">
                <a16:creationId xmlns:a16="http://schemas.microsoft.com/office/drawing/2014/main" id="{CCA81756-941F-402C-9FFB-EC1FD4F2B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404813"/>
            <a:ext cx="8135937" cy="536575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2400" b="1">
                <a:solidFill>
                  <a:srgbClr val="0070C0"/>
                </a:solidFill>
                <a:latin typeface="굴림" panose="020B0600000101010101" pitchFamily="50" charset="-127"/>
              </a:rPr>
              <a:t>* </a:t>
            </a:r>
            <a:r>
              <a:rPr lang="ko-KR" altLang="en-US" sz="2400" b="1">
                <a:solidFill>
                  <a:srgbClr val="0070C0"/>
                </a:solidFill>
                <a:latin typeface="굴림" panose="020B0600000101010101" pitchFamily="50" charset="-127"/>
              </a:rPr>
              <a:t>안 좋은 작성 예</a:t>
            </a:r>
            <a:endParaRPr lang="en-US" altLang="ko-KR" sz="2400" b="1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그림 3">
            <a:extLst>
              <a:ext uri="{FF2B5EF4-FFF2-40B4-BE49-F238E27FC236}">
                <a16:creationId xmlns:a16="http://schemas.microsoft.com/office/drawing/2014/main" id="{41FA215C-B261-449A-AB81-69EBAB2BC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973138"/>
            <a:ext cx="7199312" cy="211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그림 4">
            <a:extLst>
              <a:ext uri="{FF2B5EF4-FFF2-40B4-BE49-F238E27FC236}">
                <a16:creationId xmlns:a16="http://schemas.microsoft.com/office/drawing/2014/main" id="{CCC9AAE1-306B-4DC5-9E64-39DD1F87FC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3213100"/>
            <a:ext cx="799147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Rectangle 3">
            <a:extLst>
              <a:ext uri="{FF2B5EF4-FFF2-40B4-BE49-F238E27FC236}">
                <a16:creationId xmlns:a16="http://schemas.microsoft.com/office/drawing/2014/main" id="{ED57224F-A055-4B28-A1E4-A8B32CCA61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404813"/>
            <a:ext cx="8135937" cy="536575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2400" b="1">
                <a:solidFill>
                  <a:srgbClr val="0070C0"/>
                </a:solidFill>
                <a:latin typeface="굴림" panose="020B0600000101010101" pitchFamily="50" charset="-127"/>
              </a:rPr>
              <a:t>* </a:t>
            </a:r>
            <a:r>
              <a:rPr lang="ko-KR" altLang="en-US" sz="2400" b="1">
                <a:solidFill>
                  <a:srgbClr val="0070C0"/>
                </a:solidFill>
                <a:latin typeface="굴림" panose="020B0600000101010101" pitchFamily="50" charset="-127"/>
              </a:rPr>
              <a:t>좋은 작성 예</a:t>
            </a:r>
            <a:endParaRPr lang="en-US" altLang="ko-KR" sz="2400" b="1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>
            <a:extLst>
              <a:ext uri="{FF2B5EF4-FFF2-40B4-BE49-F238E27FC236}">
                <a16:creationId xmlns:a16="http://schemas.microsoft.com/office/drawing/2014/main" id="{BAEC2A50-115C-4745-9B0F-D1E24CD7F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404813"/>
            <a:ext cx="8135937" cy="792162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ko-KR" altLang="en-US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 성격</a:t>
            </a:r>
            <a:endParaRPr lang="en-US" altLang="ko-KR" sz="4000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pic>
        <p:nvPicPr>
          <p:cNvPr id="32771" name="그림 1">
            <a:extLst>
              <a:ext uri="{FF2B5EF4-FFF2-40B4-BE49-F238E27FC236}">
                <a16:creationId xmlns:a16="http://schemas.microsoft.com/office/drawing/2014/main" id="{781689F3-952C-412F-9EB5-D71D2AD37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5" y="1196975"/>
            <a:ext cx="78676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Rectangle 3">
            <a:extLst>
              <a:ext uri="{FF2B5EF4-FFF2-40B4-BE49-F238E27FC236}">
                <a16:creationId xmlns:a16="http://schemas.microsoft.com/office/drawing/2014/main" id="{9C5294AA-FDB0-49FB-BCFD-A90A47AA0DC1}"/>
              </a:ext>
            </a:extLst>
          </p:cNvPr>
          <p:cNvSpPr txBox="1">
            <a:spLocks/>
          </p:cNvSpPr>
          <p:nvPr/>
        </p:nvSpPr>
        <p:spPr bwMode="auto">
          <a:xfrm>
            <a:off x="1043608" y="5337175"/>
            <a:ext cx="6629871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SzPct val="70000"/>
              <a:buFont typeface="Wingdings" panose="05000000000000000000" pitchFamily="2" charset="2"/>
              <a:buChar char="v"/>
            </a:pPr>
            <a:r>
              <a:rPr kumimoji="0" lang="ko-KR" altLang="en-US" sz="2800" b="1" dirty="0">
                <a:solidFill>
                  <a:srgbClr val="0070C0"/>
                </a:solidFill>
                <a:latin typeface="굴림" panose="020B0600000101010101" pitchFamily="50" charset="-127"/>
              </a:rPr>
              <a:t>단점내용</a:t>
            </a:r>
            <a:r>
              <a:rPr kumimoji="0" lang="en-US" altLang="ko-KR" sz="2800" b="1" dirty="0">
                <a:solidFill>
                  <a:srgbClr val="0070C0"/>
                </a:solidFill>
                <a:latin typeface="굴림" panose="020B0600000101010101" pitchFamily="50" charset="-127"/>
              </a:rPr>
              <a:t> </a:t>
            </a:r>
            <a:r>
              <a:rPr kumimoji="0" lang="ko-KR" altLang="en-US" sz="2800" b="1" dirty="0" err="1">
                <a:solidFill>
                  <a:srgbClr val="0070C0"/>
                </a:solidFill>
                <a:latin typeface="굴림" panose="020B0600000101010101" pitchFamily="50" charset="-127"/>
              </a:rPr>
              <a:t>잘못쓰면</a:t>
            </a:r>
            <a:r>
              <a:rPr kumimoji="0" lang="ko-KR" altLang="en-US" sz="2800" b="1" dirty="0">
                <a:solidFill>
                  <a:srgbClr val="0070C0"/>
                </a:solidFill>
                <a:latin typeface="굴림" panose="020B0600000101010101" pitchFamily="50" charset="-127"/>
              </a:rPr>
              <a:t> 오히려 안 좋음</a:t>
            </a:r>
            <a:r>
              <a:rPr kumimoji="0" lang="en-US" altLang="ko-KR" sz="2800" b="1" dirty="0">
                <a:solidFill>
                  <a:srgbClr val="0070C0"/>
                </a:solidFill>
                <a:latin typeface="굴림" panose="020B0600000101010101" pitchFamily="50" charset="-127"/>
              </a:rPr>
              <a:t>.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그림 4">
            <a:extLst>
              <a:ext uri="{FF2B5EF4-FFF2-40B4-BE49-F238E27FC236}">
                <a16:creationId xmlns:a16="http://schemas.microsoft.com/office/drawing/2014/main" id="{ADFF162A-9D2F-49C9-A0B9-3E4C303CDA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052513"/>
            <a:ext cx="817245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Rectangle 3">
            <a:extLst>
              <a:ext uri="{FF2B5EF4-FFF2-40B4-BE49-F238E27FC236}">
                <a16:creationId xmlns:a16="http://schemas.microsoft.com/office/drawing/2014/main" id="{1231830D-4645-4C3B-8FC1-0AC0D333D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404813"/>
            <a:ext cx="8135937" cy="536575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2400" b="1">
                <a:solidFill>
                  <a:srgbClr val="0070C0"/>
                </a:solidFill>
                <a:latin typeface="굴림" panose="020B0600000101010101" pitchFamily="50" charset="-127"/>
              </a:rPr>
              <a:t>* </a:t>
            </a:r>
            <a:r>
              <a:rPr lang="ko-KR" altLang="en-US" sz="2400" b="1">
                <a:solidFill>
                  <a:srgbClr val="0070C0"/>
                </a:solidFill>
                <a:latin typeface="굴림" panose="020B0600000101010101" pitchFamily="50" charset="-127"/>
              </a:rPr>
              <a:t>안 좋은 작성 예</a:t>
            </a:r>
            <a:endParaRPr lang="en-US" altLang="ko-KR" sz="2400" b="1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그림 1">
            <a:extLst>
              <a:ext uri="{FF2B5EF4-FFF2-40B4-BE49-F238E27FC236}">
                <a16:creationId xmlns:a16="http://schemas.microsoft.com/office/drawing/2014/main" id="{889366E8-9C66-4585-A13B-212C6337AA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88" y="2714625"/>
            <a:ext cx="8047037" cy="290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그림 2">
            <a:extLst>
              <a:ext uri="{FF2B5EF4-FFF2-40B4-BE49-F238E27FC236}">
                <a16:creationId xmlns:a16="http://schemas.microsoft.com/office/drawing/2014/main" id="{00DC6B39-5E58-4F87-A989-DE3AABEA1A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3" y="998538"/>
            <a:ext cx="7848600" cy="165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Rectangle 3">
            <a:extLst>
              <a:ext uri="{FF2B5EF4-FFF2-40B4-BE49-F238E27FC236}">
                <a16:creationId xmlns:a16="http://schemas.microsoft.com/office/drawing/2014/main" id="{059F817C-8DC1-488C-B87B-2C32C695D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404813"/>
            <a:ext cx="8135937" cy="536575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2400" b="1">
                <a:solidFill>
                  <a:srgbClr val="0070C0"/>
                </a:solidFill>
                <a:latin typeface="굴림" panose="020B0600000101010101" pitchFamily="50" charset="-127"/>
              </a:rPr>
              <a:t>* </a:t>
            </a:r>
            <a:r>
              <a:rPr lang="ko-KR" altLang="en-US" sz="2400" b="1">
                <a:solidFill>
                  <a:srgbClr val="0070C0"/>
                </a:solidFill>
                <a:latin typeface="굴림" panose="020B0600000101010101" pitchFamily="50" charset="-127"/>
              </a:rPr>
              <a:t>좋은 작성 예</a:t>
            </a:r>
            <a:endParaRPr lang="en-US" altLang="ko-KR" sz="2400" b="1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F3C13B71-4406-4277-A5A2-BA6CF6899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17324"/>
              </p:ext>
            </p:extLst>
          </p:nvPr>
        </p:nvGraphicFramePr>
        <p:xfrm>
          <a:off x="359568" y="1157400"/>
          <a:ext cx="8532911" cy="4543200"/>
        </p:xfrm>
        <a:graphic>
          <a:graphicData uri="http://schemas.openxmlformats.org/drawingml/2006/table">
            <a:tbl>
              <a:tblPr/>
              <a:tblGrid>
                <a:gridCol w="5826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2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714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160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073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주차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제목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내용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54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이력서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기초정보입력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기타정보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2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사진</a:t>
                      </a:r>
                      <a:r>
                        <a:rPr kumimoji="0"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, </a:t>
                      </a: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프로젝트 정보 입력</a:t>
                      </a:r>
                      <a:endParaRPr lang="en-US" altLang="ko-KR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3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생활비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기초생활비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4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꿈과 희망직업</a:t>
                      </a:r>
                      <a:endParaRPr lang="en-US" altLang="ko-KR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작성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5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분 발표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6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자기소개서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나의 꿈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성격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ChatGPT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 이용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81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7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경험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지원동기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200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8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사람인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가입 및 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2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9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분 자기소개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작성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ChatGPT</a:t>
                      </a:r>
                      <a:r>
                        <a:rPr kumimoji="0"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이용</a:t>
                      </a: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685633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11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발표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1424322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12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모의면접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면접질문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15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개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인성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10,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기술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5)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762095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13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팀별 모의면접 실시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600" b="0" kern="0" spc="0" dirty="0">
                          <a:solidFill>
                            <a:srgbClr val="C00000"/>
                          </a:solidFill>
                          <a:effectLst/>
                          <a:latin typeface="+mj-lt"/>
                          <a:ea typeface="+mj-ea"/>
                        </a:rPr>
                        <a:t>경품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0811623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14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팀별 모의면접 실시</a:t>
                      </a: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211840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15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취업희망회사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관심회사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개 조사 및 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 err="1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csjob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, 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사람인 이력서 제출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72768"/>
                  </a:ext>
                </a:extLst>
              </a:tr>
            </a:tbl>
          </a:graphicData>
        </a:graphic>
      </p:graphicFrame>
      <p:sp>
        <p:nvSpPr>
          <p:cNvPr id="3" name="Rectangle 3">
            <a:extLst>
              <a:ext uri="{FF2B5EF4-FFF2-40B4-BE49-F238E27FC236}">
                <a16:creationId xmlns:a16="http://schemas.microsoft.com/office/drawing/2014/main" id="{9C97CB7A-9750-4687-999F-F1F7735E2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569" y="615653"/>
            <a:ext cx="8135937" cy="447872"/>
          </a:xfrm>
        </p:spPr>
        <p:txBody>
          <a:bodyPr anchor="ctr"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굴림" panose="020B0600000101010101" pitchFamily="50" charset="-127"/>
              </a:rPr>
              <a:t>1. </a:t>
            </a:r>
            <a:r>
              <a:rPr lang="ko-KR" altLang="en-US" sz="2800" b="1" dirty="0" err="1">
                <a:solidFill>
                  <a:srgbClr val="0070C0"/>
                </a:solidFill>
                <a:latin typeface="굴림" panose="020B0600000101010101" pitchFamily="50" charset="-127"/>
              </a:rPr>
              <a:t>주차별</a:t>
            </a:r>
            <a:r>
              <a:rPr lang="ko-KR" altLang="en-US" sz="2800" b="1" dirty="0">
                <a:solidFill>
                  <a:srgbClr val="0070C0"/>
                </a:solidFill>
                <a:latin typeface="굴림" panose="020B0600000101010101" pitchFamily="50" charset="-127"/>
              </a:rPr>
              <a:t> 진행내용 및 평가기준</a:t>
            </a:r>
            <a:endParaRPr lang="en-US" altLang="ko-KR" sz="2800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>
            <a:extLst>
              <a:ext uri="{FF2B5EF4-FFF2-40B4-BE49-F238E27FC236}">
                <a16:creationId xmlns:a16="http://schemas.microsoft.com/office/drawing/2014/main" id="{A7636420-8991-4D79-A4DD-8EF378469F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404813"/>
            <a:ext cx="8135937" cy="792162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1. </a:t>
            </a:r>
            <a:r>
              <a:rPr lang="ko-KR" altLang="en-US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진행방법</a:t>
            </a:r>
            <a:endParaRPr lang="en-US" altLang="ko-KR" sz="4000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709712B8-B6BB-4D46-9BFC-D2A34DE17464}"/>
              </a:ext>
            </a:extLst>
          </p:cNvPr>
          <p:cNvSpPr txBox="1">
            <a:spLocks/>
          </p:cNvSpPr>
          <p:nvPr/>
        </p:nvSpPr>
        <p:spPr bwMode="auto">
          <a:xfrm>
            <a:off x="490538" y="1341438"/>
            <a:ext cx="8473950" cy="439102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en-US" altLang="ko-KR" dirty="0"/>
              <a:t>6</a:t>
            </a:r>
            <a:r>
              <a:rPr lang="ko-KR" altLang="en-US" dirty="0"/>
              <a:t> </a:t>
            </a:r>
            <a:r>
              <a:rPr lang="en-US" altLang="ko-KR" dirty="0"/>
              <a:t>- 7</a:t>
            </a:r>
            <a:r>
              <a:rPr lang="ko-KR" altLang="en-US" dirty="0"/>
              <a:t>주 </a:t>
            </a:r>
            <a:r>
              <a:rPr lang="en-US" altLang="ko-KR" dirty="0"/>
              <a:t>: </a:t>
            </a:r>
            <a:r>
              <a:rPr lang="ko-KR" altLang="en-US" dirty="0">
                <a:solidFill>
                  <a:srgbClr val="0070C0"/>
                </a:solidFill>
              </a:rPr>
              <a:t>먼저</a:t>
            </a:r>
            <a:r>
              <a:rPr lang="en-US" altLang="ko-KR" dirty="0">
                <a:solidFill>
                  <a:srgbClr val="0070C0"/>
                </a:solidFill>
              </a:rPr>
              <a:t> </a:t>
            </a:r>
            <a:r>
              <a:rPr lang="ko-KR" altLang="en-US" dirty="0">
                <a:solidFill>
                  <a:srgbClr val="0070C0"/>
                </a:solidFill>
              </a:rPr>
              <a:t>나의 스토리 구상하기</a:t>
            </a:r>
            <a:endParaRPr lang="en-US" altLang="ko-KR" dirty="0">
              <a:solidFill>
                <a:srgbClr val="0070C0"/>
              </a:solidFill>
            </a:endParaRPr>
          </a:p>
          <a:p>
            <a:pPr marL="0" indent="0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  <a:defRPr/>
            </a:pPr>
            <a:r>
              <a:rPr lang="en-US" altLang="ko-KR" sz="2400" dirty="0"/>
              <a:t>     1) </a:t>
            </a:r>
            <a:r>
              <a:rPr lang="ko-KR" altLang="en-US" sz="2400" dirty="0"/>
              <a:t>나의 꿈 </a:t>
            </a:r>
            <a:r>
              <a:rPr lang="en-US" altLang="ko-KR" sz="2400" dirty="0"/>
              <a:t>(400</a:t>
            </a:r>
            <a:r>
              <a:rPr lang="ko-KR" altLang="en-US" sz="2400" dirty="0"/>
              <a:t>자 이상</a:t>
            </a:r>
            <a:r>
              <a:rPr lang="en-US" altLang="ko-KR" sz="2400" dirty="0"/>
              <a:t>)</a:t>
            </a:r>
          </a:p>
          <a:p>
            <a:pPr marL="0" indent="0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  <a:defRPr/>
            </a:pPr>
            <a:r>
              <a:rPr lang="en-US" altLang="ko-KR" sz="2400" dirty="0"/>
              <a:t>     2) </a:t>
            </a:r>
            <a:r>
              <a:rPr lang="ko-KR" altLang="en-US" sz="2400" dirty="0"/>
              <a:t>성격 </a:t>
            </a:r>
            <a:r>
              <a:rPr lang="en-US" altLang="ko-KR" sz="2400" dirty="0"/>
              <a:t>(400</a:t>
            </a:r>
            <a:r>
              <a:rPr lang="ko-KR" altLang="en-US" sz="2400" dirty="0"/>
              <a:t>자 이상</a:t>
            </a:r>
            <a:r>
              <a:rPr lang="en-US" altLang="ko-KR" sz="2400" dirty="0"/>
              <a:t>) </a:t>
            </a:r>
            <a:r>
              <a:rPr lang="en-US" altLang="ko-KR" sz="2400" dirty="0">
                <a:sym typeface="Wingdings" panose="05000000000000000000" pitchFamily="2" charset="2"/>
              </a:rPr>
              <a:t> </a:t>
            </a:r>
            <a:r>
              <a:rPr lang="ko-KR" altLang="en-US" sz="2400" dirty="0"/>
              <a:t>장점</a:t>
            </a:r>
            <a:r>
              <a:rPr lang="en-US" altLang="ko-KR" sz="2400" dirty="0"/>
              <a:t>(</a:t>
            </a:r>
            <a:r>
              <a:rPr lang="ko-KR" altLang="en-US" sz="2400" dirty="0"/>
              <a:t>단점은 쓰지 말 것</a:t>
            </a:r>
            <a:r>
              <a:rPr lang="en-US" altLang="ko-KR" sz="2400" dirty="0"/>
              <a:t>)</a:t>
            </a:r>
          </a:p>
          <a:p>
            <a:pPr marL="0" indent="0" eaLnBrk="1" hangingPunct="1">
              <a:buClr>
                <a:srgbClr val="002060"/>
              </a:buClr>
              <a:buSzPct val="70000"/>
              <a:buNone/>
              <a:defRPr/>
            </a:pPr>
            <a:r>
              <a:rPr lang="en-US" altLang="ko-KR" sz="2400" dirty="0"/>
              <a:t>     3) </a:t>
            </a:r>
            <a:r>
              <a:rPr lang="ko-KR" altLang="en-US" sz="2400" dirty="0"/>
              <a:t>경험 </a:t>
            </a:r>
            <a:r>
              <a:rPr lang="en-US" altLang="ko-KR" sz="2400" dirty="0"/>
              <a:t>(400</a:t>
            </a:r>
            <a:r>
              <a:rPr lang="ko-KR" altLang="en-US" sz="2400" dirty="0"/>
              <a:t>자 이상</a:t>
            </a:r>
            <a:r>
              <a:rPr lang="en-US" altLang="ko-KR" sz="2400" dirty="0"/>
              <a:t>) </a:t>
            </a:r>
            <a:r>
              <a:rPr lang="en-US" altLang="ko-KR" sz="2400" dirty="0">
                <a:sym typeface="Wingdings" panose="05000000000000000000" pitchFamily="2" charset="2"/>
              </a:rPr>
              <a:t></a:t>
            </a:r>
            <a:r>
              <a:rPr lang="en-US" altLang="ko-KR" sz="2400" dirty="0"/>
              <a:t> </a:t>
            </a:r>
            <a:r>
              <a:rPr lang="ko-KR" altLang="en-US" sz="2400" dirty="0"/>
              <a:t>제일 중요</a:t>
            </a:r>
            <a:r>
              <a:rPr lang="en-US" altLang="ko-KR" sz="2400" dirty="0"/>
              <a:t>. </a:t>
            </a:r>
            <a:r>
              <a:rPr lang="ko-KR" altLang="en-US" sz="2400" dirty="0"/>
              <a:t>프로젝트</a:t>
            </a:r>
            <a:r>
              <a:rPr lang="en-US" altLang="ko-KR" sz="2400" dirty="0"/>
              <a:t>,</a:t>
            </a:r>
            <a:r>
              <a:rPr lang="ko-KR" altLang="en-US" sz="2400" dirty="0"/>
              <a:t> 사회</a:t>
            </a:r>
            <a:r>
              <a:rPr lang="en-US" altLang="ko-KR" sz="2400" dirty="0"/>
              <a:t>, </a:t>
            </a:r>
            <a:r>
              <a:rPr lang="ko-KR" altLang="en-US" sz="2400" dirty="0"/>
              <a:t>대학</a:t>
            </a:r>
            <a:r>
              <a:rPr lang="en-US" altLang="ko-KR" sz="2400" dirty="0"/>
              <a:t> </a:t>
            </a:r>
          </a:p>
          <a:p>
            <a:pPr marL="0" indent="0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  <a:defRPr/>
            </a:pPr>
            <a:r>
              <a:rPr lang="en-US" altLang="ko-KR" sz="2400" dirty="0"/>
              <a:t>     4) </a:t>
            </a:r>
            <a:r>
              <a:rPr lang="ko-KR" altLang="en-US" sz="2400" dirty="0"/>
              <a:t>지원동기 </a:t>
            </a:r>
            <a:r>
              <a:rPr lang="en-US" altLang="ko-KR" sz="2400" dirty="0"/>
              <a:t>(200</a:t>
            </a:r>
            <a:r>
              <a:rPr lang="ko-KR" altLang="en-US" sz="2400" dirty="0"/>
              <a:t>자 이상</a:t>
            </a:r>
            <a:r>
              <a:rPr lang="en-US" altLang="ko-KR" sz="2400" dirty="0"/>
              <a:t>)</a:t>
            </a:r>
          </a:p>
          <a:p>
            <a:pPr marL="0" indent="0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  <a:defRPr/>
            </a:pPr>
            <a:endParaRPr lang="en-US" altLang="ko-KR" sz="2400" dirty="0"/>
          </a:p>
          <a:p>
            <a:pPr marL="0" indent="0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  <a:defRPr/>
            </a:pPr>
            <a:r>
              <a:rPr lang="en-US" altLang="ko-KR" sz="2400" dirty="0">
                <a:solidFill>
                  <a:srgbClr val="C00000"/>
                </a:solidFill>
              </a:rPr>
              <a:t>※ csjob.induk.ac.kr</a:t>
            </a:r>
            <a:r>
              <a:rPr lang="ko-KR" altLang="en-US" sz="2400" dirty="0">
                <a:solidFill>
                  <a:srgbClr val="C00000"/>
                </a:solidFill>
              </a:rPr>
              <a:t>에 입력할 것</a:t>
            </a:r>
            <a:endParaRPr lang="en-US" altLang="ko-KR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3">
            <a:extLst>
              <a:ext uri="{FF2B5EF4-FFF2-40B4-BE49-F238E27FC236}">
                <a16:creationId xmlns:a16="http://schemas.microsoft.com/office/drawing/2014/main" id="{B2F2E8F1-342F-425F-A7C2-87C4977E9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393700"/>
            <a:ext cx="8135937" cy="792163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4000" b="1">
                <a:solidFill>
                  <a:srgbClr val="0070C0"/>
                </a:solidFill>
                <a:latin typeface="굴림" panose="020B0600000101010101" pitchFamily="50" charset="-127"/>
              </a:rPr>
              <a:t>2. </a:t>
            </a:r>
            <a:r>
              <a:rPr lang="ko-KR" altLang="en-US" sz="4000" b="1">
                <a:solidFill>
                  <a:srgbClr val="0070C0"/>
                </a:solidFill>
                <a:latin typeface="굴림" panose="020B0600000101010101" pitchFamily="50" charset="-127"/>
              </a:rPr>
              <a:t>자기소개서 작성요령</a:t>
            </a:r>
            <a:endParaRPr lang="en-US" altLang="ko-KR" sz="4000" b="1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B999C9A0-2DE8-CE67-CD06-C95C6A19AB9C}"/>
              </a:ext>
            </a:extLst>
          </p:cNvPr>
          <p:cNvSpPr txBox="1">
            <a:spLocks/>
          </p:cNvSpPr>
          <p:nvPr/>
        </p:nvSpPr>
        <p:spPr bwMode="auto">
          <a:xfrm>
            <a:off x="472902" y="1389857"/>
            <a:ext cx="8208143" cy="139107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</a:pPr>
            <a:r>
              <a:rPr lang="ko-KR" altLang="en-US" sz="2400" dirty="0">
                <a:solidFill>
                  <a:srgbClr val="002060"/>
                </a:solidFill>
              </a:rPr>
              <a:t>부정적인 단어나 나쁜 얘기 절대 쓰지 말 것</a:t>
            </a:r>
            <a:endParaRPr lang="en-US" altLang="ko-KR" sz="2400" dirty="0">
              <a:solidFill>
                <a:srgbClr val="002060"/>
              </a:solidFill>
            </a:endParaRPr>
          </a:p>
          <a:p>
            <a:pPr marL="0" indent="0" eaLnBrk="1" hangingPunct="1">
              <a:buClr>
                <a:srgbClr val="002060"/>
              </a:buClr>
              <a:buSzPct val="70000"/>
              <a:buNone/>
            </a:pPr>
            <a:r>
              <a:rPr lang="en-US" altLang="ko-KR" sz="2400" dirty="0">
                <a:solidFill>
                  <a:srgbClr val="002060"/>
                </a:solidFill>
              </a:rPr>
              <a:t>    (</a:t>
            </a:r>
            <a:r>
              <a:rPr lang="ko-KR" altLang="en-US" sz="2400" dirty="0">
                <a:solidFill>
                  <a:srgbClr val="002060"/>
                </a:solidFill>
              </a:rPr>
              <a:t>특히 자신에 대해 절대로 나쁜 얘기 쓰지 말 것</a:t>
            </a:r>
            <a:r>
              <a:rPr lang="en-US" altLang="ko-KR" sz="2400" dirty="0">
                <a:solidFill>
                  <a:srgbClr val="002060"/>
                </a:solidFill>
              </a:rPr>
              <a:t>)</a:t>
            </a:r>
          </a:p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</a:pPr>
            <a:r>
              <a:rPr lang="ko-KR" altLang="en-US" sz="2400" dirty="0">
                <a:solidFill>
                  <a:srgbClr val="002060"/>
                </a:solidFill>
              </a:rPr>
              <a:t>자신의 단점은 절대 쓰면 안됨</a:t>
            </a:r>
            <a:r>
              <a:rPr lang="en-US" altLang="ko-KR" sz="2400" dirty="0">
                <a:solidFill>
                  <a:srgbClr val="002060"/>
                </a:solidFill>
              </a:rPr>
              <a:t>.</a:t>
            </a:r>
            <a:endParaRPr lang="en-US" altLang="ko-KR" sz="2400" dirty="0"/>
          </a:p>
        </p:txBody>
      </p:sp>
      <p:pic>
        <p:nvPicPr>
          <p:cNvPr id="4" name="그림 1">
            <a:extLst>
              <a:ext uri="{FF2B5EF4-FFF2-40B4-BE49-F238E27FC236}">
                <a16:creationId xmlns:a16="http://schemas.microsoft.com/office/drawing/2014/main" id="{4456C26C-B109-24CA-E294-BE9A843198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95" y="2984923"/>
            <a:ext cx="8411009" cy="193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881246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B999C9A0-2DE8-CE67-CD06-C95C6A19AB9C}"/>
              </a:ext>
            </a:extLst>
          </p:cNvPr>
          <p:cNvSpPr txBox="1">
            <a:spLocks/>
          </p:cNvSpPr>
          <p:nvPr/>
        </p:nvSpPr>
        <p:spPr bwMode="auto">
          <a:xfrm>
            <a:off x="395535" y="476672"/>
            <a:ext cx="8208143" cy="1800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just"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ko-KR" altLang="en-US" sz="2400" dirty="0"/>
              <a:t>무조건 단문으로 작성</a:t>
            </a:r>
            <a:r>
              <a:rPr lang="en-US" altLang="ko-KR" sz="2400" dirty="0"/>
              <a:t>.</a:t>
            </a:r>
          </a:p>
          <a:p>
            <a:pPr algn="just"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ko-KR" altLang="en-US" sz="2400" dirty="0"/>
              <a:t>맞춤법</a:t>
            </a:r>
            <a:r>
              <a:rPr lang="en-US" altLang="ko-KR" sz="2400" dirty="0"/>
              <a:t>, </a:t>
            </a:r>
            <a:r>
              <a:rPr lang="ko-KR" altLang="en-US" sz="2400" dirty="0"/>
              <a:t>띄어쓰기 확인</a:t>
            </a:r>
            <a:r>
              <a:rPr lang="en-US" altLang="ko-KR" sz="2400" dirty="0"/>
              <a:t>, </a:t>
            </a:r>
            <a:r>
              <a:rPr lang="ko-KR" altLang="en-US" sz="2400" dirty="0"/>
              <a:t>문단나누기</a:t>
            </a:r>
            <a:r>
              <a:rPr lang="en-US" altLang="ko-KR" sz="2400" dirty="0"/>
              <a:t>.</a:t>
            </a:r>
          </a:p>
          <a:p>
            <a:pPr algn="just"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ko-KR" altLang="en-US" sz="2400" dirty="0"/>
              <a:t>양쪽 정렬</a:t>
            </a:r>
            <a:r>
              <a:rPr lang="en-US" altLang="ko-KR" sz="2400" dirty="0"/>
              <a:t>.</a:t>
            </a:r>
          </a:p>
          <a:p>
            <a:pPr algn="just"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ko-KR" altLang="en-US" sz="2400" dirty="0"/>
              <a:t>주제별 소제목 활용 </a:t>
            </a:r>
            <a:r>
              <a:rPr lang="en-US" altLang="ko-KR" sz="2400" dirty="0"/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0E99C7-473C-9F80-C8D8-1D28B5D7CC66}"/>
              </a:ext>
            </a:extLst>
          </p:cNvPr>
          <p:cNvSpPr txBox="1"/>
          <p:nvPr/>
        </p:nvSpPr>
        <p:spPr>
          <a:xfrm>
            <a:off x="1061417" y="2492896"/>
            <a:ext cx="7021166" cy="28007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altLang="ko-KR" sz="1600" b="1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&lt;</a:t>
            </a:r>
            <a:r>
              <a:rPr lang="ko-KR" altLang="en-US" sz="1600" b="1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성격</a:t>
            </a:r>
            <a:r>
              <a:rPr lang="en-US" altLang="ko-KR" sz="1600" b="1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&gt; "</a:t>
            </a:r>
            <a:r>
              <a:rPr lang="ko-KR" altLang="en-US" sz="1600" b="1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항상 최선을 위해 노력하는 사람</a:t>
            </a:r>
            <a:r>
              <a:rPr lang="en-US" altLang="ko-KR" sz="1600" b="1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"</a:t>
            </a:r>
          </a:p>
          <a:p>
            <a:pPr algn="just"/>
            <a:endParaRPr lang="en-US" altLang="ko-KR" sz="1600" b="0" i="0" dirty="0">
              <a:solidFill>
                <a:srgbClr val="000000"/>
              </a:solidFill>
              <a:effectLst/>
              <a:latin typeface="+mj-ea"/>
              <a:ea typeface="+mj-ea"/>
            </a:endParaRPr>
          </a:p>
          <a:p>
            <a:pPr algn="just"/>
            <a:r>
              <a:rPr lang="en-US" altLang="ko-KR" sz="1600" b="1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[</a:t>
            </a:r>
            <a:r>
              <a:rPr lang="ko-KR" altLang="en-US" sz="1600" b="1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나 자신을 아는 사람</a:t>
            </a:r>
            <a:r>
              <a:rPr lang="en-US" altLang="ko-KR" sz="1600" b="1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]</a:t>
            </a:r>
          </a:p>
          <a:p>
            <a:pPr algn="just"/>
            <a:r>
              <a:rPr lang="ko-KR" altLang="en-US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  저는 항상 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"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주어진 일에 온 힘을 다하자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"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와 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"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부족함을 알고 채우기 위해 노력하자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"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라는 말을 마음속으로 다짐</a:t>
            </a:r>
            <a:r>
              <a:rPr lang="ko-KR" altLang="en-US" sz="1600" dirty="0">
                <a:solidFill>
                  <a:srgbClr val="000000"/>
                </a:solidFill>
                <a:latin typeface="+mj-ea"/>
                <a:ea typeface="+mj-ea"/>
              </a:rPr>
              <a:t>했습니다</a:t>
            </a:r>
            <a:r>
              <a:rPr lang="en-US" altLang="ko-KR" sz="1600" dirty="0">
                <a:solidFill>
                  <a:srgbClr val="000000"/>
                </a:solidFill>
                <a:latin typeface="+mj-ea"/>
                <a:ea typeface="+mj-ea"/>
              </a:rPr>
              <a:t>.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 이것이 곧 제 장점이라고 할 수 있습니다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.</a:t>
            </a:r>
          </a:p>
          <a:p>
            <a:pPr algn="just"/>
            <a:r>
              <a:rPr lang="ko-KR" altLang="en-US" sz="1600" dirty="0">
                <a:latin typeface="+mj-ea"/>
                <a:ea typeface="+mj-ea"/>
              </a:rPr>
              <a:t>  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저는 새로운 것을 배우는데 거리낌이 없습니다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. 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안드로이드 앱을 만들어 보고 싶은 생각에 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Kotlin </a:t>
            </a:r>
            <a:r>
              <a:rPr lang="ko-KR" altLang="en-US" sz="1600" b="0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과 안드로이드</a:t>
            </a:r>
            <a:r>
              <a:rPr lang="en-US" altLang="ko-KR" sz="1600" dirty="0">
                <a:solidFill>
                  <a:srgbClr val="000000"/>
                </a:solidFill>
                <a:latin typeface="+mj-ea"/>
                <a:ea typeface="+mj-ea"/>
              </a:rPr>
              <a:t> …</a:t>
            </a:r>
          </a:p>
          <a:p>
            <a:pPr algn="just"/>
            <a:endParaRPr lang="en-US" altLang="ko-KR" sz="1600" dirty="0">
              <a:solidFill>
                <a:srgbClr val="000000"/>
              </a:solidFill>
              <a:latin typeface="+mj-ea"/>
              <a:ea typeface="+mj-ea"/>
            </a:endParaRPr>
          </a:p>
          <a:p>
            <a:pPr algn="just"/>
            <a:r>
              <a:rPr lang="en-US" altLang="ko-KR" sz="1600" b="1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[</a:t>
            </a:r>
            <a:r>
              <a:rPr lang="ko-KR" altLang="en-US" sz="1600" b="1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배움을 두려워하지 않는 사람</a:t>
            </a:r>
            <a:r>
              <a:rPr lang="en-US" altLang="ko-KR" sz="1600" b="1" i="0" dirty="0">
                <a:solidFill>
                  <a:srgbClr val="000000"/>
                </a:solidFill>
                <a:effectLst/>
                <a:latin typeface="+mj-ea"/>
                <a:ea typeface="+mj-ea"/>
              </a:rPr>
              <a:t>]</a:t>
            </a:r>
          </a:p>
          <a:p>
            <a:pPr algn="just"/>
            <a:r>
              <a:rPr lang="en-US" altLang="ko-KR" sz="1600" dirty="0">
                <a:solidFill>
                  <a:srgbClr val="000000"/>
                </a:solidFill>
                <a:latin typeface="+mj-ea"/>
                <a:ea typeface="+mj-ea"/>
              </a:rPr>
              <a:t>…</a:t>
            </a:r>
            <a:endParaRPr lang="ko-KR" altLang="en-US" sz="16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2584563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40C6DC97-0BD2-2DD0-7DE9-0F347D9D5598}"/>
              </a:ext>
            </a:extLst>
          </p:cNvPr>
          <p:cNvSpPr txBox="1">
            <a:spLocks/>
          </p:cNvSpPr>
          <p:nvPr/>
        </p:nvSpPr>
        <p:spPr bwMode="auto">
          <a:xfrm>
            <a:off x="611560" y="1196752"/>
            <a:ext cx="8352928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marL="360000" indent="-720000" eaLnBrk="1" hangingPunct="1">
              <a:buClr>
                <a:srgbClr val="002060"/>
              </a:buClr>
              <a:buSzPct val="70000"/>
              <a:buNone/>
            </a:pPr>
            <a:r>
              <a:rPr lang="en-US" altLang="ko-KR" sz="2400" dirty="0"/>
              <a:t>1) </a:t>
            </a:r>
            <a:r>
              <a:rPr lang="ko-KR" altLang="en-US" sz="2400" dirty="0"/>
              <a:t>다음을 참고해서 </a:t>
            </a:r>
            <a:r>
              <a:rPr lang="en-US" altLang="ko-KR" sz="2400" dirty="0"/>
              <a:t>????</a:t>
            </a:r>
            <a:r>
              <a:rPr lang="ko-KR" altLang="en-US" sz="2400" dirty="0"/>
              <a:t> 신입개발자로 취업하기 위한 자소서를 </a:t>
            </a:r>
            <a:r>
              <a:rPr lang="en-US" altLang="ko-KR" sz="2400" dirty="0"/>
              <a:t>2000</a:t>
            </a:r>
            <a:r>
              <a:rPr lang="ko-KR" altLang="en-US" sz="2400" dirty="0"/>
              <a:t>자 이내로 써줘</a:t>
            </a:r>
            <a:r>
              <a:rPr lang="en-US" altLang="ko-KR" sz="2400" dirty="0"/>
              <a:t>.</a:t>
            </a:r>
          </a:p>
          <a:p>
            <a:pPr marL="360000" indent="-720000" eaLnBrk="1" hangingPunct="1">
              <a:buClr>
                <a:srgbClr val="002060"/>
              </a:buClr>
              <a:buSzPct val="70000"/>
              <a:buNone/>
            </a:pPr>
            <a:endParaRPr lang="en-US" altLang="ko-KR" sz="2400" dirty="0"/>
          </a:p>
          <a:p>
            <a:pPr eaLnBrk="1" hangingPunct="1">
              <a:buClr>
                <a:srgbClr val="002060"/>
              </a:buClr>
              <a:buSzPct val="70000"/>
              <a:buNone/>
            </a:pPr>
            <a:r>
              <a:rPr lang="en-US" altLang="ko-KR" sz="2000" dirty="0"/>
              <a:t>     - </a:t>
            </a:r>
            <a:r>
              <a:rPr lang="ko-KR" altLang="en-US" sz="2000" dirty="0"/>
              <a:t>나는 </a:t>
            </a:r>
            <a:r>
              <a:rPr lang="en-US" altLang="ko-KR" sz="2000" dirty="0"/>
              <a:t>xx </a:t>
            </a:r>
            <a:r>
              <a:rPr lang="ko-KR" altLang="en-US" sz="2000" dirty="0"/>
              <a:t>성격이고</a:t>
            </a:r>
            <a:r>
              <a:rPr lang="en-US" altLang="ko-KR" sz="2000" dirty="0"/>
              <a:t>, </a:t>
            </a:r>
            <a:r>
              <a:rPr lang="ko-KR" altLang="en-US" sz="2000" dirty="0"/>
              <a:t>꿈이 </a:t>
            </a:r>
            <a:r>
              <a:rPr lang="en-US" altLang="ko-KR" sz="2000" dirty="0"/>
              <a:t>xx </a:t>
            </a:r>
            <a:r>
              <a:rPr lang="ko-KR" altLang="en-US" sz="2000" dirty="0"/>
              <a:t>였음</a:t>
            </a:r>
            <a:r>
              <a:rPr lang="en-US" altLang="ko-KR" sz="2000" dirty="0"/>
              <a:t>. </a:t>
            </a:r>
          </a:p>
          <a:p>
            <a:pPr eaLnBrk="1" hangingPunct="1">
              <a:buClr>
                <a:srgbClr val="002060"/>
              </a:buClr>
              <a:buSzPct val="70000"/>
              <a:buNone/>
            </a:pPr>
            <a:r>
              <a:rPr lang="ko-KR" altLang="en-US" sz="2000" dirty="0"/>
              <a:t>     </a:t>
            </a:r>
            <a:r>
              <a:rPr lang="en-US" altLang="ko-KR" sz="2000" dirty="0"/>
              <a:t>- </a:t>
            </a:r>
            <a:r>
              <a:rPr lang="ko-KR" altLang="en-US" sz="2000" dirty="0"/>
              <a:t>대학에서는 </a:t>
            </a:r>
            <a:r>
              <a:rPr lang="ko-KR" altLang="en-US" sz="2000" dirty="0" err="1"/>
              <a:t>컴공과</a:t>
            </a:r>
            <a:r>
              <a:rPr lang="ko-KR" altLang="en-US" sz="2000" dirty="0"/>
              <a:t> 학생으로 </a:t>
            </a:r>
            <a:r>
              <a:rPr lang="en-US" altLang="ko-KR" sz="2000" dirty="0" err="1"/>
              <a:t>xxxxx</a:t>
            </a:r>
            <a:r>
              <a:rPr lang="en-US" altLang="ko-KR" sz="2000" dirty="0"/>
              <a:t> </a:t>
            </a:r>
            <a:r>
              <a:rPr lang="ko-KR" altLang="en-US" sz="2000" dirty="0"/>
              <a:t>과목들을 수강했음</a:t>
            </a:r>
            <a:r>
              <a:rPr lang="en-US" altLang="ko-KR" sz="2000" dirty="0"/>
              <a:t>.</a:t>
            </a:r>
          </a:p>
          <a:p>
            <a:pPr eaLnBrk="1" hangingPunct="1">
              <a:buClr>
                <a:srgbClr val="002060"/>
              </a:buClr>
              <a:buSzPct val="70000"/>
              <a:buNone/>
            </a:pPr>
            <a:r>
              <a:rPr lang="ko-KR" altLang="en-US" sz="2000" dirty="0"/>
              <a:t>     </a:t>
            </a:r>
            <a:r>
              <a:rPr lang="en-US" altLang="ko-KR" sz="2000" dirty="0"/>
              <a:t>- xx </a:t>
            </a:r>
            <a:r>
              <a:rPr lang="ko-KR" altLang="en-US" sz="2000" dirty="0"/>
              <a:t>과목에서 </a:t>
            </a:r>
            <a:r>
              <a:rPr lang="en-US" altLang="ko-KR" sz="2000" dirty="0"/>
              <a:t>xx</a:t>
            </a:r>
            <a:r>
              <a:rPr lang="ko-KR" altLang="en-US" sz="2000" dirty="0"/>
              <a:t>를 공부했음</a:t>
            </a:r>
            <a:r>
              <a:rPr lang="en-US" altLang="ko-KR" sz="2000" dirty="0"/>
              <a:t>.</a:t>
            </a:r>
          </a:p>
          <a:p>
            <a:pPr eaLnBrk="1" hangingPunct="1">
              <a:buClr>
                <a:srgbClr val="002060"/>
              </a:buClr>
              <a:buSzPct val="70000"/>
              <a:buNone/>
            </a:pPr>
            <a:r>
              <a:rPr lang="en-US" altLang="ko-KR" sz="2000" dirty="0"/>
              <a:t>     - </a:t>
            </a:r>
            <a:r>
              <a:rPr lang="ko-KR" altLang="en-US" sz="2000" dirty="0"/>
              <a:t>어떤 도구를 이용해 어떤 프로젝트를 만들었음</a:t>
            </a:r>
            <a:r>
              <a:rPr lang="en-US" altLang="ko-KR" sz="2000" dirty="0"/>
              <a:t>.</a:t>
            </a:r>
          </a:p>
          <a:p>
            <a:pPr eaLnBrk="1" hangingPunct="1">
              <a:buClr>
                <a:srgbClr val="002060"/>
              </a:buClr>
              <a:buSzPct val="70000"/>
              <a:buNone/>
            </a:pPr>
            <a:r>
              <a:rPr lang="en-US" altLang="ko-KR" sz="2000" dirty="0"/>
              <a:t>     - </a:t>
            </a:r>
            <a:r>
              <a:rPr lang="ko-KR" altLang="en-US" sz="2000" dirty="0"/>
              <a:t>동아리 활동은 </a:t>
            </a:r>
            <a:r>
              <a:rPr lang="en-US" altLang="ko-KR" sz="2000" dirty="0" err="1"/>
              <a:t>xxxx</a:t>
            </a:r>
            <a:r>
              <a:rPr lang="ko-KR" altLang="en-US" sz="2000" dirty="0"/>
              <a:t>했음</a:t>
            </a:r>
            <a:r>
              <a:rPr lang="en-US" altLang="ko-KR" sz="2000" dirty="0"/>
              <a:t>. </a:t>
            </a:r>
          </a:p>
          <a:p>
            <a:pPr eaLnBrk="1" hangingPunct="1">
              <a:buClr>
                <a:srgbClr val="002060"/>
              </a:buClr>
              <a:buSzPct val="70000"/>
              <a:buNone/>
            </a:pPr>
            <a:r>
              <a:rPr lang="ko-KR" altLang="en-US" sz="2000" dirty="0"/>
              <a:t>     </a:t>
            </a:r>
            <a:r>
              <a:rPr lang="en-US" altLang="ko-KR" sz="2000" dirty="0"/>
              <a:t>- </a:t>
            </a:r>
            <a:r>
              <a:rPr lang="ko-KR" altLang="en-US" sz="2000" dirty="0"/>
              <a:t>특별히 </a:t>
            </a:r>
            <a:r>
              <a:rPr lang="en-US" altLang="ko-KR" sz="2000" dirty="0"/>
              <a:t>xxx</a:t>
            </a:r>
            <a:r>
              <a:rPr lang="ko-KR" altLang="en-US" sz="2000" dirty="0"/>
              <a:t> 분야는</a:t>
            </a:r>
            <a:r>
              <a:rPr lang="en-US" altLang="ko-KR" sz="2000" dirty="0"/>
              <a:t> xxx </a:t>
            </a:r>
            <a:r>
              <a:rPr lang="ko-KR" altLang="en-US" sz="2000" dirty="0"/>
              <a:t>해봤어</a:t>
            </a:r>
            <a:r>
              <a:rPr lang="en-US" altLang="ko-KR" sz="2000" dirty="0"/>
              <a:t>.</a:t>
            </a:r>
          </a:p>
          <a:p>
            <a:pPr eaLnBrk="1" hangingPunct="1">
              <a:buClr>
                <a:srgbClr val="002060"/>
              </a:buClr>
              <a:buSzPct val="70000"/>
              <a:buNone/>
            </a:pPr>
            <a:r>
              <a:rPr lang="en-US" altLang="ko-KR" sz="2000" dirty="0"/>
              <a:t>     -  xx </a:t>
            </a:r>
            <a:r>
              <a:rPr lang="ko-KR" altLang="en-US" sz="2000" dirty="0"/>
              <a:t>장학금</a:t>
            </a:r>
            <a:r>
              <a:rPr lang="en-US" altLang="ko-KR" sz="2000" dirty="0"/>
              <a:t>,</a:t>
            </a:r>
            <a:r>
              <a:rPr lang="ko-KR" altLang="en-US" sz="2000" dirty="0"/>
              <a:t> </a:t>
            </a:r>
            <a:r>
              <a:rPr lang="en-US" altLang="ko-KR" sz="2000" dirty="0"/>
              <a:t>xx </a:t>
            </a:r>
            <a:r>
              <a:rPr lang="ko-KR" altLang="en-US" sz="2000" dirty="0"/>
              <a:t>수상</a:t>
            </a:r>
            <a:r>
              <a:rPr lang="en-US" altLang="ko-KR" sz="2000" dirty="0"/>
              <a:t>, xx </a:t>
            </a:r>
            <a:r>
              <a:rPr lang="ko-KR" altLang="en-US" sz="2000" dirty="0"/>
              <a:t>자격증 있음</a:t>
            </a:r>
            <a:r>
              <a:rPr lang="en-US" altLang="ko-KR" sz="2000" dirty="0"/>
              <a:t>.</a:t>
            </a:r>
          </a:p>
          <a:p>
            <a:pPr eaLnBrk="1" hangingPunct="1">
              <a:buClr>
                <a:srgbClr val="002060"/>
              </a:buClr>
              <a:buSzPct val="70000"/>
              <a:buNone/>
            </a:pPr>
            <a:r>
              <a:rPr lang="en-US" altLang="ko-KR" sz="2000" dirty="0"/>
              <a:t>      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856E86-5793-795C-42D3-89E66C810AE7}"/>
              </a:ext>
            </a:extLst>
          </p:cNvPr>
          <p:cNvSpPr txBox="1"/>
          <p:nvPr/>
        </p:nvSpPr>
        <p:spPr>
          <a:xfrm>
            <a:off x="611560" y="472316"/>
            <a:ext cx="72728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ko-KR" sz="3200" dirty="0">
                <a:solidFill>
                  <a:srgbClr val="0070C0"/>
                </a:solidFill>
              </a:rPr>
              <a:t>ChatGPT </a:t>
            </a:r>
            <a:r>
              <a:rPr lang="ko-KR" altLang="en-US" sz="3200" dirty="0">
                <a:solidFill>
                  <a:srgbClr val="0070C0"/>
                </a:solidFill>
              </a:rPr>
              <a:t>이용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40C6DC97-0BD2-2DD0-7DE9-0F347D9D5598}"/>
              </a:ext>
            </a:extLst>
          </p:cNvPr>
          <p:cNvSpPr txBox="1">
            <a:spLocks/>
          </p:cNvSpPr>
          <p:nvPr/>
        </p:nvSpPr>
        <p:spPr bwMode="auto">
          <a:xfrm>
            <a:off x="467544" y="476672"/>
            <a:ext cx="8352928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marL="360000" indent="-7200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</a:pPr>
            <a:r>
              <a:rPr lang="en-US" altLang="ko-KR" sz="2400" dirty="0"/>
              <a:t>2) </a:t>
            </a:r>
            <a:r>
              <a:rPr lang="ko-KR" altLang="en-US" sz="2400" dirty="0"/>
              <a:t>만족스럽지 않은 문단은 다시 입력 </a:t>
            </a:r>
            <a:r>
              <a:rPr lang="en-US" altLang="ko-KR" sz="2400" dirty="0"/>
              <a:t>: </a:t>
            </a:r>
            <a:r>
              <a:rPr lang="ko-KR" altLang="en-US" sz="2400" dirty="0"/>
              <a:t>이 문단을 좀  더 </a:t>
            </a:r>
            <a:r>
              <a:rPr lang="en-US" altLang="ko-KR" sz="2400" dirty="0"/>
              <a:t>????</a:t>
            </a:r>
            <a:r>
              <a:rPr lang="ko-KR" altLang="en-US" sz="2400" dirty="0"/>
              <a:t> 개발자의 역량에 맞게 구체적으로 수정해줘</a:t>
            </a:r>
            <a:r>
              <a:rPr lang="en-US" altLang="ko-KR" sz="2400" dirty="0"/>
              <a:t>.</a:t>
            </a:r>
          </a:p>
          <a:p>
            <a:pPr marL="360000" indent="-7200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</a:pPr>
            <a:r>
              <a:rPr lang="en-US" altLang="ko-KR" sz="2400" dirty="0"/>
              <a:t>3) </a:t>
            </a:r>
            <a:r>
              <a:rPr lang="ko-KR" altLang="en-US" sz="2400" dirty="0"/>
              <a:t>구체적으로 조건을 많이 주고 질문할 수록 좋은 글이 나옴</a:t>
            </a:r>
            <a:r>
              <a:rPr lang="en-US" altLang="ko-KR" sz="2400" dirty="0"/>
              <a:t>.</a:t>
            </a:r>
          </a:p>
          <a:p>
            <a:pPr marL="360000" indent="-7200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</a:pPr>
            <a:r>
              <a:rPr lang="en-US" altLang="ko-KR" sz="2400" dirty="0"/>
              <a:t>4) </a:t>
            </a:r>
            <a:r>
              <a:rPr lang="ko-KR" altLang="en-US" sz="2400" dirty="0"/>
              <a:t>취업전공분야</a:t>
            </a:r>
            <a:r>
              <a:rPr lang="en-US" altLang="ko-KR" sz="2400" dirty="0"/>
              <a:t>, </a:t>
            </a:r>
            <a:r>
              <a:rPr lang="ko-KR" altLang="en-US" sz="2400" dirty="0"/>
              <a:t>배운 교과목이름 및 프로젝트 내용 등 구체적인 내용을 제시하는 것이 좋음</a:t>
            </a:r>
            <a:r>
              <a:rPr lang="en-US" altLang="ko-KR" sz="2400" dirty="0"/>
              <a:t>.</a:t>
            </a:r>
          </a:p>
          <a:p>
            <a:pPr marL="360000" indent="-720000" algn="just" eaLnBrk="1" hangingPunct="1">
              <a:buClr>
                <a:srgbClr val="002060"/>
              </a:buClr>
              <a:buSzPct val="70000"/>
              <a:buNone/>
            </a:pPr>
            <a:r>
              <a:rPr lang="en-US" altLang="ko-KR" sz="2400" dirty="0"/>
              <a:t>5) </a:t>
            </a:r>
            <a:r>
              <a:rPr lang="ko-KR" altLang="en-US" sz="2400" dirty="0"/>
              <a:t>지원동기는 </a:t>
            </a:r>
            <a:r>
              <a:rPr lang="en-US" altLang="ko-KR" sz="2400" dirty="0"/>
              <a:t>????</a:t>
            </a:r>
            <a:r>
              <a:rPr lang="ko-KR" altLang="en-US" sz="2400" dirty="0"/>
              <a:t> 개발자의 역량과 이 회사의 모토인 </a:t>
            </a:r>
            <a:r>
              <a:rPr lang="en-US" altLang="ko-KR" sz="2400" dirty="0"/>
              <a:t>xx</a:t>
            </a:r>
            <a:r>
              <a:rPr lang="ko-KR" altLang="en-US" sz="2400" dirty="0"/>
              <a:t>를 혼합하여 </a:t>
            </a:r>
            <a:r>
              <a:rPr lang="en-US" altLang="ko-KR" sz="2400" dirty="0"/>
              <a:t>100</a:t>
            </a:r>
            <a:r>
              <a:rPr lang="ko-KR" altLang="en-US" sz="2400" dirty="0"/>
              <a:t>자 정도로 작성해줘</a:t>
            </a:r>
            <a:r>
              <a:rPr lang="en-US" altLang="ko-KR" sz="2400" dirty="0"/>
              <a:t>.</a:t>
            </a:r>
          </a:p>
          <a:p>
            <a:pPr marL="360000" indent="-7200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</a:pP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1410698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>
            <a:extLst>
              <a:ext uri="{FF2B5EF4-FFF2-40B4-BE49-F238E27FC236}">
                <a16:creationId xmlns:a16="http://schemas.microsoft.com/office/drawing/2014/main" id="{3F649D7F-520E-46ED-BCD2-4B96B69626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404813"/>
            <a:ext cx="8135937" cy="792162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4000" b="1">
                <a:solidFill>
                  <a:srgbClr val="0070C0"/>
                </a:solidFill>
                <a:latin typeface="굴림" panose="020B0600000101010101" pitchFamily="50" charset="-127"/>
              </a:rPr>
              <a:t>3. </a:t>
            </a:r>
            <a:r>
              <a:rPr lang="ko-KR" altLang="en-US" sz="4000" b="1">
                <a:solidFill>
                  <a:srgbClr val="0070C0"/>
                </a:solidFill>
                <a:latin typeface="굴림" panose="020B0600000101010101" pitchFamily="50" charset="-127"/>
              </a:rPr>
              <a:t>나의 꿈</a:t>
            </a:r>
            <a:endParaRPr lang="en-US" altLang="ko-KR" sz="4000" b="1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A18795-F40C-0AFF-B240-0DA7DD121C69}"/>
              </a:ext>
            </a:extLst>
          </p:cNvPr>
          <p:cNvSpPr txBox="1"/>
          <p:nvPr/>
        </p:nvSpPr>
        <p:spPr>
          <a:xfrm>
            <a:off x="755576" y="1483162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en-US" altLang="ko-KR" sz="2800" dirty="0">
                <a:latin typeface="+mj-lt"/>
              </a:rPr>
              <a:t>ChatGPT </a:t>
            </a:r>
            <a:r>
              <a:rPr lang="ko-KR" altLang="en-US" sz="2800" dirty="0">
                <a:latin typeface="+mj-lt"/>
              </a:rPr>
              <a:t>이용</a:t>
            </a:r>
            <a:endParaRPr lang="en-US" altLang="ko-KR" sz="2800" dirty="0"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912749-C559-D27F-61E7-7DCF75E06E0B}"/>
              </a:ext>
            </a:extLst>
          </p:cNvPr>
          <p:cNvSpPr txBox="1"/>
          <p:nvPr/>
        </p:nvSpPr>
        <p:spPr>
          <a:xfrm>
            <a:off x="899876" y="2204864"/>
            <a:ext cx="7848587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hangingPunct="1">
              <a:buClr>
                <a:srgbClr val="002060"/>
              </a:buClr>
              <a:buSzPct val="70000"/>
              <a:defRPr/>
            </a:pPr>
            <a:r>
              <a:rPr lang="ko-KR" altLang="en-US" sz="2000" dirty="0">
                <a:latin typeface="+mj-lt"/>
              </a:rPr>
              <a:t>아래 내용을 이용하여 신입개발자로 취업하기 위한 자기소개서 항목 중 </a:t>
            </a:r>
            <a:r>
              <a:rPr lang="en-US" altLang="ko-KR" sz="2000" dirty="0">
                <a:latin typeface="+mj-lt"/>
              </a:rPr>
              <a:t>"</a:t>
            </a:r>
            <a:r>
              <a:rPr lang="ko-KR" altLang="en-US" sz="2000" dirty="0">
                <a:latin typeface="+mj-lt"/>
              </a:rPr>
              <a:t>나의 꿈</a:t>
            </a:r>
            <a:r>
              <a:rPr lang="en-US" altLang="ko-KR" sz="2000" dirty="0">
                <a:latin typeface="+mj-lt"/>
              </a:rPr>
              <a:t>"</a:t>
            </a:r>
            <a:r>
              <a:rPr lang="ko-KR" altLang="en-US" sz="2000" dirty="0">
                <a:latin typeface="+mj-lt"/>
              </a:rPr>
              <a:t>을 주제로 하는 내용만 </a:t>
            </a:r>
            <a:r>
              <a:rPr lang="en-US" altLang="ko-KR" sz="2000" dirty="0">
                <a:latin typeface="+mj-lt"/>
              </a:rPr>
              <a:t>400</a:t>
            </a:r>
            <a:r>
              <a:rPr lang="ko-KR" altLang="en-US" sz="2000" dirty="0">
                <a:latin typeface="+mj-lt"/>
              </a:rPr>
              <a:t>자 정도로 작성해줘</a:t>
            </a:r>
            <a:r>
              <a:rPr lang="en-US" altLang="ko-KR" sz="2000" dirty="0">
                <a:latin typeface="+mj-lt"/>
              </a:rPr>
              <a:t>.</a:t>
            </a:r>
          </a:p>
          <a:p>
            <a:pPr algn="just" eaLnBrk="1" hangingPunct="1">
              <a:buClr>
                <a:srgbClr val="002060"/>
              </a:buClr>
              <a:buSzPct val="70000"/>
              <a:defRPr/>
            </a:pPr>
            <a:endParaRPr lang="en-US" altLang="ko-KR" sz="2000" dirty="0">
              <a:latin typeface="+mj-lt"/>
            </a:endParaRPr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ko-KR" altLang="en-US" sz="2000" dirty="0">
                <a:latin typeface="+mj-lt"/>
              </a:rPr>
              <a:t>컴퓨터 관심</a:t>
            </a:r>
            <a:r>
              <a:rPr lang="en-US" altLang="ko-KR" sz="2000" dirty="0">
                <a:latin typeface="+mj-lt"/>
              </a:rPr>
              <a:t>, </a:t>
            </a:r>
            <a:r>
              <a:rPr lang="ko-KR" altLang="en-US" sz="2000" dirty="0">
                <a:latin typeface="+mj-lt"/>
              </a:rPr>
              <a:t>게임 좋아함</a:t>
            </a:r>
            <a:endParaRPr lang="en-US" altLang="ko-KR" sz="2000" dirty="0">
              <a:latin typeface="+mj-lt"/>
            </a:endParaRPr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ko-KR" altLang="en-US" sz="2000" dirty="0">
                <a:latin typeface="+mj-lt"/>
              </a:rPr>
              <a:t>나의 에피소드</a:t>
            </a:r>
            <a:r>
              <a:rPr lang="en-US" altLang="ko-KR" sz="2000" dirty="0">
                <a:latin typeface="+mj-lt"/>
              </a:rPr>
              <a:t>(????)</a:t>
            </a:r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endParaRPr lang="en-US" altLang="ko-KR" sz="2000" dirty="0">
              <a:latin typeface="+mj-lt"/>
            </a:endParaRPr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ko-KR" altLang="en-US" sz="2000" dirty="0">
                <a:latin typeface="+mj-lt"/>
              </a:rPr>
              <a:t>나의 꿈은 개발자</a:t>
            </a:r>
            <a:endParaRPr lang="en-US" altLang="ko-KR" sz="2000" dirty="0">
              <a:latin typeface="+mj-lt"/>
            </a:endParaRPr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ko-KR" altLang="en-US" sz="2000" dirty="0">
                <a:latin typeface="+mj-lt"/>
              </a:rPr>
              <a:t>웹과 </a:t>
            </a:r>
            <a:r>
              <a:rPr lang="ko-KR" altLang="en-US" sz="2000" dirty="0" err="1">
                <a:latin typeface="+mj-lt"/>
              </a:rPr>
              <a:t>백엔드</a:t>
            </a:r>
            <a:r>
              <a:rPr lang="ko-KR" altLang="en-US" sz="2000" dirty="0">
                <a:latin typeface="+mj-lt"/>
              </a:rPr>
              <a:t> 분야</a:t>
            </a:r>
            <a:endParaRPr lang="en-US" altLang="ko-KR" sz="2000" dirty="0">
              <a:latin typeface="+mj-lt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>
            <a:extLst>
              <a:ext uri="{FF2B5EF4-FFF2-40B4-BE49-F238E27FC236}">
                <a16:creationId xmlns:a16="http://schemas.microsoft.com/office/drawing/2014/main" id="{BAEC2A50-115C-4745-9B0F-D1E24CD7F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404813"/>
            <a:ext cx="8135937" cy="792162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4000" b="1">
                <a:solidFill>
                  <a:srgbClr val="0070C0"/>
                </a:solidFill>
                <a:latin typeface="굴림" panose="020B0600000101010101" pitchFamily="50" charset="-127"/>
              </a:rPr>
              <a:t>4. </a:t>
            </a:r>
            <a:r>
              <a:rPr lang="ko-KR" altLang="en-US" sz="4000" b="1">
                <a:solidFill>
                  <a:srgbClr val="0070C0"/>
                </a:solidFill>
                <a:latin typeface="굴림" panose="020B0600000101010101" pitchFamily="50" charset="-127"/>
              </a:rPr>
              <a:t>성격</a:t>
            </a:r>
            <a:endParaRPr lang="en-US" altLang="ko-KR" sz="4000" b="1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8BB997-C619-2518-4E12-E28D840C0D18}"/>
              </a:ext>
            </a:extLst>
          </p:cNvPr>
          <p:cNvSpPr txBox="1"/>
          <p:nvPr/>
        </p:nvSpPr>
        <p:spPr>
          <a:xfrm>
            <a:off x="611560" y="1349164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en-US" altLang="ko-KR" sz="2800" dirty="0">
                <a:latin typeface="+mj-lt"/>
              </a:rPr>
              <a:t>ChatGPT </a:t>
            </a:r>
            <a:r>
              <a:rPr lang="ko-KR" altLang="en-US" sz="2800" dirty="0">
                <a:latin typeface="+mj-lt"/>
              </a:rPr>
              <a:t>이용</a:t>
            </a:r>
            <a:endParaRPr lang="en-US" altLang="ko-KR" sz="28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2FEC37-FC60-0682-26A8-7CF9A6CF728A}"/>
              </a:ext>
            </a:extLst>
          </p:cNvPr>
          <p:cNvSpPr txBox="1"/>
          <p:nvPr/>
        </p:nvSpPr>
        <p:spPr>
          <a:xfrm>
            <a:off x="899877" y="2030961"/>
            <a:ext cx="7272808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hangingPunct="1">
              <a:buClr>
                <a:srgbClr val="002060"/>
              </a:buClr>
              <a:buSzPct val="70000"/>
              <a:defRPr/>
            </a:pPr>
            <a:r>
              <a:rPr lang="ko-KR" altLang="en-US" sz="2000" dirty="0">
                <a:latin typeface="+mj-lt"/>
              </a:rPr>
              <a:t>아래 내용을 이용하여 신입개발자로 취업하기 위한 자기소개서 항목 중 </a:t>
            </a:r>
            <a:r>
              <a:rPr lang="en-US" altLang="ko-KR" sz="2000" dirty="0">
                <a:latin typeface="+mj-lt"/>
              </a:rPr>
              <a:t>"</a:t>
            </a:r>
            <a:r>
              <a:rPr lang="ko-KR" altLang="en-US" sz="2000" dirty="0">
                <a:latin typeface="+mj-lt"/>
              </a:rPr>
              <a:t>나의 성격</a:t>
            </a:r>
            <a:r>
              <a:rPr lang="en-US" altLang="ko-KR" sz="2000" dirty="0">
                <a:latin typeface="+mj-lt"/>
              </a:rPr>
              <a:t>"</a:t>
            </a:r>
            <a:r>
              <a:rPr lang="ko-KR" altLang="en-US" sz="2000" dirty="0">
                <a:latin typeface="+mj-lt"/>
              </a:rPr>
              <a:t>을 주제로 하는 내용만 </a:t>
            </a:r>
            <a:r>
              <a:rPr lang="en-US" altLang="ko-KR" sz="2000" dirty="0">
                <a:latin typeface="+mj-lt"/>
              </a:rPr>
              <a:t>400</a:t>
            </a:r>
            <a:r>
              <a:rPr lang="ko-KR" altLang="en-US" sz="2000" dirty="0">
                <a:latin typeface="+mj-lt"/>
              </a:rPr>
              <a:t>자 정도로 작성해줘</a:t>
            </a:r>
            <a:r>
              <a:rPr lang="en-US" altLang="ko-KR" sz="2000" dirty="0">
                <a:latin typeface="+mj-lt"/>
              </a:rPr>
              <a:t>.</a:t>
            </a:r>
          </a:p>
          <a:p>
            <a:pPr algn="just" eaLnBrk="1" hangingPunct="1">
              <a:buClr>
                <a:srgbClr val="002060"/>
              </a:buClr>
              <a:buSzPct val="70000"/>
              <a:defRPr/>
            </a:pPr>
            <a:endParaRPr lang="en-US" altLang="ko-KR" sz="2000" dirty="0">
              <a:latin typeface="+mj-lt"/>
            </a:endParaRPr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ko-KR" altLang="en-US" sz="2000" dirty="0">
                <a:latin typeface="+mj-lt"/>
              </a:rPr>
              <a:t>성실</a:t>
            </a:r>
            <a:r>
              <a:rPr lang="en-US" altLang="ko-KR" sz="2000" dirty="0">
                <a:latin typeface="+mj-lt"/>
              </a:rPr>
              <a:t>, </a:t>
            </a:r>
            <a:r>
              <a:rPr lang="ko-KR" altLang="en-US" sz="2000" dirty="0">
                <a:latin typeface="+mj-lt"/>
              </a:rPr>
              <a:t>집중</a:t>
            </a:r>
            <a:r>
              <a:rPr lang="en-US" altLang="ko-KR" sz="2000" dirty="0">
                <a:latin typeface="+mj-lt"/>
              </a:rPr>
              <a:t>, </a:t>
            </a:r>
            <a:r>
              <a:rPr lang="ko-KR" altLang="en-US" sz="2000" dirty="0">
                <a:latin typeface="+mj-lt"/>
              </a:rPr>
              <a:t>활발</a:t>
            </a:r>
            <a:endParaRPr lang="en-US" altLang="ko-KR" sz="2000" dirty="0">
              <a:latin typeface="+mj-lt"/>
            </a:endParaRPr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ko-KR" altLang="en-US" sz="2000" dirty="0">
                <a:latin typeface="+mj-lt"/>
              </a:rPr>
              <a:t>끝까지 노력하여 해결하는 편</a:t>
            </a:r>
            <a:endParaRPr lang="en-US" altLang="ko-KR" sz="2000" dirty="0">
              <a:latin typeface="+mj-lt"/>
            </a:endParaRPr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ko-KR" altLang="en-US" sz="2000" dirty="0">
                <a:latin typeface="+mj-lt"/>
              </a:rPr>
              <a:t>에피소드</a:t>
            </a:r>
            <a:r>
              <a:rPr lang="en-US" altLang="ko-KR" sz="2000" dirty="0">
                <a:latin typeface="+mj-lt"/>
              </a:rPr>
              <a:t>( ??? )</a:t>
            </a:r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endParaRPr lang="en-US" altLang="ko-KR" sz="2000" dirty="0">
              <a:latin typeface="+mj-lt"/>
            </a:endParaRPr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ko-KR" altLang="en-US" sz="2000" dirty="0">
                <a:latin typeface="+mj-lt"/>
              </a:rPr>
              <a:t>컴퓨터 관심</a:t>
            </a:r>
            <a:r>
              <a:rPr lang="en-US" altLang="ko-KR" sz="2000" dirty="0">
                <a:latin typeface="+mj-lt"/>
              </a:rPr>
              <a:t>, </a:t>
            </a:r>
            <a:r>
              <a:rPr lang="ko-KR" altLang="en-US" sz="2000" dirty="0">
                <a:latin typeface="+mj-lt"/>
              </a:rPr>
              <a:t>게임 좋아함</a:t>
            </a:r>
            <a:endParaRPr lang="en-US" altLang="ko-KR" sz="2000" dirty="0">
              <a:latin typeface="+mj-lt"/>
            </a:endParaRPr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ko-KR" altLang="en-US" sz="2000" dirty="0">
                <a:latin typeface="+mj-lt"/>
              </a:rPr>
              <a:t>웹과 </a:t>
            </a:r>
            <a:r>
              <a:rPr lang="ko-KR" altLang="en-US" sz="2000" dirty="0" err="1">
                <a:latin typeface="+mj-lt"/>
              </a:rPr>
              <a:t>백엔드</a:t>
            </a:r>
            <a:r>
              <a:rPr lang="ko-KR" altLang="en-US" sz="2000" dirty="0">
                <a:latin typeface="+mj-lt"/>
              </a:rPr>
              <a:t> 분야</a:t>
            </a:r>
            <a:endParaRPr lang="en-US" altLang="ko-KR" sz="2000" dirty="0">
              <a:latin typeface="+mj-lt"/>
            </a:endParaRPr>
          </a:p>
          <a:p>
            <a:pPr marL="342900" indent="-342900" algn="just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Char char="•"/>
              <a:defRPr/>
            </a:pPr>
            <a:r>
              <a:rPr lang="ko-KR" altLang="en-US" sz="2000" dirty="0">
                <a:latin typeface="+mj-lt"/>
              </a:rPr>
              <a:t>프로그램 개발자</a:t>
            </a:r>
            <a:endParaRPr lang="en-US" altLang="ko-KR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00467370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테마1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yht">
      <a:majorFont>
        <a:latin typeface="Arial"/>
        <a:ea typeface="굴림"/>
        <a:cs typeface=""/>
      </a:majorFont>
      <a:minorFont>
        <a:latin typeface="Arial"/>
        <a:ea typeface="굴림"/>
        <a:cs typeface="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테마1" id="{4FAD260B-2F40-4B41-AE1F-BA214B5C4236}" vid="{D5983386-2A24-4C85-BEFF-01FF7F365E56}"/>
    </a:ext>
  </a:ext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테마1</Template>
  <TotalTime>1917</TotalTime>
  <Words>680</Words>
  <Application>Microsoft Office PowerPoint</Application>
  <PresentationFormat>화면 슬라이드 쇼(4:3)</PresentationFormat>
  <Paragraphs>126</Paragraphs>
  <Slides>17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2" baseType="lpstr">
      <vt:lpstr>굴림</vt:lpstr>
      <vt:lpstr>Arial</vt:lpstr>
      <vt:lpstr>Wingdings</vt:lpstr>
      <vt:lpstr>Wingdings 2</vt:lpstr>
      <vt:lpstr>테마1</vt:lpstr>
      <vt:lpstr>실 전 취 업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인덕대학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쇼핑몰 구축</dc:title>
  <dc:creator>YHT</dc:creator>
  <cp:lastModifiedBy>형태 윤</cp:lastModifiedBy>
  <cp:revision>213</cp:revision>
  <dcterms:created xsi:type="dcterms:W3CDTF">2007-08-26T01:30:15Z</dcterms:created>
  <dcterms:modified xsi:type="dcterms:W3CDTF">2025-05-10T06:16:03Z</dcterms:modified>
</cp:coreProperties>
</file>