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419" r:id="rId1"/>
  </p:sldMasterIdLst>
  <p:notesMasterIdLst>
    <p:notesMasterId r:id="rId16"/>
  </p:notesMasterIdLst>
  <p:handoutMasterIdLst>
    <p:handoutMasterId r:id="rId17"/>
  </p:handoutMasterIdLst>
  <p:sldIdLst>
    <p:sldId id="320" r:id="rId2"/>
    <p:sldId id="321" r:id="rId3"/>
    <p:sldId id="297" r:id="rId4"/>
    <p:sldId id="322" r:id="rId5"/>
    <p:sldId id="288" r:id="rId6"/>
    <p:sldId id="290" r:id="rId7"/>
    <p:sldId id="292" r:id="rId8"/>
    <p:sldId id="276" r:id="rId9"/>
    <p:sldId id="277" r:id="rId10"/>
    <p:sldId id="294" r:id="rId11"/>
    <p:sldId id="323" r:id="rId12"/>
    <p:sldId id="279" r:id="rId13"/>
    <p:sldId id="283" r:id="rId14"/>
    <p:sldId id="317" r:id="rId15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DBDBDB"/>
    <a:srgbClr val="F0F0F0"/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3" autoAdjust="0"/>
    <p:restoredTop sz="94636" autoAdjust="0"/>
  </p:normalViewPr>
  <p:slideViewPr>
    <p:cSldViewPr>
      <p:cViewPr varScale="1">
        <p:scale>
          <a:sx n="95" d="100"/>
          <a:sy n="95" d="100"/>
        </p:scale>
        <p:origin x="11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5F0371C2-6550-4BFA-B524-5289195EE82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0C5754ED-06D7-4C66-9411-8FB4D60FE6E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0" name="Rectangle 4">
            <a:extLst>
              <a:ext uri="{FF2B5EF4-FFF2-40B4-BE49-F238E27FC236}">
                <a16:creationId xmlns:a16="http://schemas.microsoft.com/office/drawing/2014/main" id="{73B79186-6716-4CC3-8BC8-98F382D3C9C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1" name="Rectangle 5">
            <a:extLst>
              <a:ext uri="{FF2B5EF4-FFF2-40B4-BE49-F238E27FC236}">
                <a16:creationId xmlns:a16="http://schemas.microsoft.com/office/drawing/2014/main" id="{3C7D606C-EF49-46EF-9A9E-0FA2B792B68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261B7A04-B5B3-4D66-BD2E-0E16BB757F1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52F889D1-D2DD-410D-8574-FCF7C665E0E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218D200E-63FB-4A32-BD06-D7C5545E328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A0447DD0-7D96-46B0-9FBF-E225D29F54F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7" name="Rectangle 5">
            <a:extLst>
              <a:ext uri="{FF2B5EF4-FFF2-40B4-BE49-F238E27FC236}">
                <a16:creationId xmlns:a16="http://schemas.microsoft.com/office/drawing/2014/main" id="{B119604F-25C0-441E-A4FA-C42D363AB44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131078" name="Rectangle 6">
            <a:extLst>
              <a:ext uri="{FF2B5EF4-FFF2-40B4-BE49-F238E27FC236}">
                <a16:creationId xmlns:a16="http://schemas.microsoft.com/office/drawing/2014/main" id="{F43324B5-DF46-46DC-BFF3-120415D5002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9" name="Rectangle 7">
            <a:extLst>
              <a:ext uri="{FF2B5EF4-FFF2-40B4-BE49-F238E27FC236}">
                <a16:creationId xmlns:a16="http://schemas.microsoft.com/office/drawing/2014/main" id="{32CB4CCB-17A2-4D9A-8A75-2DBC4918F1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1151919E-7EC6-4531-B5D8-8912BE5C2CE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9F784A67-8A13-47B6-BE15-41348A4BBBFD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BD04A358-0F64-4E0E-80DE-93D687CE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C71EBC7B-5F19-4920-8EF2-85DD81430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B8C9A9D-341B-448A-BB99-F32C8CAD6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95739-9D6E-47A3-A063-CA4AFDC83C62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605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C3294305-0707-411F-A9CC-668EFC95BA63}"/>
              </a:ext>
            </a:extLst>
          </p:cNvPr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198185A-D30C-4B1E-B349-E21D5F66F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9819478B-E8BE-44A2-885D-365FCC68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43C28290-5902-4F22-9B6A-A02357A8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F8E3D-D5BB-4A92-AB6A-6B45A8EF5760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42031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27ABF88-5DF5-475F-84C0-B9856D7D28C9}"/>
              </a:ext>
            </a:extLst>
          </p:cNvPr>
          <p:cNvSpPr/>
          <p:nvPr/>
        </p:nvSpPr>
        <p:spPr>
          <a:xfrm>
            <a:off x="7643813" y="-15875"/>
            <a:ext cx="1500187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71EE88F-F2FE-4B83-B359-06B38F97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21B3670D-B17D-4BF4-938A-2A3DF1AD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55CB931-779B-4851-A771-D6C766E6C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F6528-5B36-4DC1-A663-CEFAAF68F201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1679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5DFB82B-B63C-4EB2-86C8-6379AC040C06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9DB85E3-A749-4764-8D44-5E3091FD4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0A2CC04A-07D8-470E-B57C-C877D0ED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5B7A0F8B-802E-4CD9-AB68-141A187F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C348F-4A5A-431D-BF2B-78E31930A46C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58636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4C2B63A-D719-4477-B4C6-BA3058B7252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F78D72D6-AC92-4C3A-92F9-A57DCD55F612}"/>
              </a:ext>
            </a:extLst>
          </p:cNvPr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8DD44880-19F3-4C8A-9521-475A5D6BA1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3DA9782-42A0-46EB-B37C-B2A2003F0B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10DD6-64CE-4921-A2D1-4C8C403B6AB9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DDC1982-1C62-4D86-A466-0496B1660C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40942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FD9391A-B70F-410B-B041-C8EBDF95F67D}"/>
              </a:ext>
            </a:extLst>
          </p:cNvPr>
          <p:cNvSpPr/>
          <p:nvPr/>
        </p:nvSpPr>
        <p:spPr>
          <a:xfrm>
            <a:off x="0" y="285750"/>
            <a:ext cx="9144000" cy="1143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DE17994F-9BF9-4751-9471-B2B10A70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00348589-3908-4E79-B689-1672553D5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6">
            <a:extLst>
              <a:ext uri="{FF2B5EF4-FFF2-40B4-BE49-F238E27FC236}">
                <a16:creationId xmlns:a16="http://schemas.microsoft.com/office/drawing/2014/main" id="{6EEB1B9E-C6B8-42DF-8155-1A3637C0D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37182-F9BF-4C2B-85CE-2C2AA76717E3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17721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FCE84667-A709-49F5-B8B0-A25B331A4829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8A83DD1-DB53-4073-B93B-5EF70A7336CF}"/>
              </a:ext>
            </a:extLst>
          </p:cNvPr>
          <p:cNvSpPr/>
          <p:nvPr/>
        </p:nvSpPr>
        <p:spPr>
          <a:xfrm>
            <a:off x="8859838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날짜 개체 틀 6">
            <a:extLst>
              <a:ext uri="{FF2B5EF4-FFF2-40B4-BE49-F238E27FC236}">
                <a16:creationId xmlns:a16="http://schemas.microsoft.com/office/drawing/2014/main" id="{5D0B7D23-01EA-4E9C-9C9A-226A9D30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" name="바닥글 개체 틀 7">
            <a:extLst>
              <a:ext uri="{FF2B5EF4-FFF2-40B4-BE49-F238E27FC236}">
                <a16:creationId xmlns:a16="http://schemas.microsoft.com/office/drawing/2014/main" id="{AA1C0C76-104F-4FD2-A9C8-B0DC3691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슬라이드 번호 개체 틀 8">
            <a:extLst>
              <a:ext uri="{FF2B5EF4-FFF2-40B4-BE49-F238E27FC236}">
                <a16:creationId xmlns:a16="http://schemas.microsoft.com/office/drawing/2014/main" id="{5E86E5F5-FA66-4B4B-AE8A-46617F9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13C28-8113-475C-B4EB-FFBD2A3349FD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07127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62E6DD95-9D3E-4647-A70E-FF1AF250B467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날짜 개체 틀 2">
            <a:extLst>
              <a:ext uri="{FF2B5EF4-FFF2-40B4-BE49-F238E27FC236}">
                <a16:creationId xmlns:a16="http://schemas.microsoft.com/office/drawing/2014/main" id="{44BEA471-F5EC-4041-933D-2C126321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3">
            <a:extLst>
              <a:ext uri="{FF2B5EF4-FFF2-40B4-BE49-F238E27FC236}">
                <a16:creationId xmlns:a16="http://schemas.microsoft.com/office/drawing/2014/main" id="{A480BBA7-F168-4E7A-B274-A93112933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2A3CEA7B-EBAD-47A1-89E8-62D3D377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93394-6231-434F-B51F-9E293D83CE85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6352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0A892B7C-9085-4175-8DDE-35572528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E6599789-9EB2-4B1D-8226-35A76E152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E09FAF59-F9F5-4266-85D9-844C454D0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333E2-F421-4032-BE0E-C68B8750CEBA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24485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7626456-4077-4EEC-8688-1F634AC2DC14}"/>
              </a:ext>
            </a:extLst>
          </p:cNvPr>
          <p:cNvSpPr/>
          <p:nvPr/>
        </p:nvSpPr>
        <p:spPr bwMode="invGray">
          <a:xfrm>
            <a:off x="285750" y="263525"/>
            <a:ext cx="8858250" cy="665163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C901943-B32B-4625-B664-8882F32AAD6B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4">
            <a:extLst>
              <a:ext uri="{FF2B5EF4-FFF2-40B4-BE49-F238E27FC236}">
                <a16:creationId xmlns:a16="http://schemas.microsoft.com/office/drawing/2014/main" id="{51672D84-5030-4C07-85F1-E80DE2A58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5">
            <a:extLst>
              <a:ext uri="{FF2B5EF4-FFF2-40B4-BE49-F238E27FC236}">
                <a16:creationId xmlns:a16="http://schemas.microsoft.com/office/drawing/2014/main" id="{542CDE90-DEC9-49BC-A578-339C1E716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C098C820-23D3-4603-BB41-17753938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B34ED-2879-4DE8-9C88-7115AC7AC62C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8775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4BB784B0-FFCD-4FC6-8284-AC989FBEE103}"/>
              </a:ext>
            </a:extLst>
          </p:cNvPr>
          <p:cNvSpPr/>
          <p:nvPr/>
        </p:nvSpPr>
        <p:spPr>
          <a:xfrm>
            <a:off x="0" y="3571875"/>
            <a:ext cx="9144000" cy="3286125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6C371807-9A5B-4B27-835D-65BAE683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933D43F9-6286-4461-8840-55A88793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2250"/>
            <a:ext cx="2895600" cy="298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6000AD83-CEC9-4AAC-8EF6-AF04FA41C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1AD26-DFC8-495B-8EC0-B4E23EAA801A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84079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BF97B4-05C8-4B39-8653-942A6A38EA92}"/>
              </a:ext>
            </a:extLst>
          </p:cNvPr>
          <p:cNvSpPr/>
          <p:nvPr/>
        </p:nvSpPr>
        <p:spPr>
          <a:xfrm>
            <a:off x="0" y="6572250"/>
            <a:ext cx="9144000" cy="285750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664406-E306-48E8-BD87-6459C3A7ADED}"/>
              </a:ext>
            </a:extLst>
          </p:cNvPr>
          <p:cNvSpPr/>
          <p:nvPr/>
        </p:nvSpPr>
        <p:spPr>
          <a:xfrm>
            <a:off x="0" y="1588"/>
            <a:ext cx="9144000" cy="284162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971F878-FD6B-4823-B576-7D699F676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38" y="274638"/>
            <a:ext cx="8545512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29" name="텍스트 개체 틀 2">
            <a:extLst>
              <a:ext uri="{FF2B5EF4-FFF2-40B4-BE49-F238E27FC236}">
                <a16:creationId xmlns:a16="http://schemas.microsoft.com/office/drawing/2014/main" id="{90FB22A4-3B59-4423-BC0F-54487F12D5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altLang="ko-KR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213320-90F1-4DD9-A9AC-04265B6D6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572250"/>
            <a:ext cx="2133600" cy="28575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23B09C-440E-4971-94CB-B7259B370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34D253-8C28-4A19-B9AA-FEED6FB8D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572250"/>
            <a:ext cx="21336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0" hangingPunct="1">
              <a:defRPr kumimoji="0" sz="1200"/>
            </a:lvl1pPr>
          </a:lstStyle>
          <a:p>
            <a:pPr>
              <a:defRPr/>
            </a:pPr>
            <a:fld id="{EAAF8258-540B-49DD-A84D-880EB1B42F7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44515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21" r:id="rId2"/>
    <p:sldLayoutId id="2147485422" r:id="rId3"/>
    <p:sldLayoutId id="2147485423" r:id="rId4"/>
    <p:sldLayoutId id="2147485424" r:id="rId5"/>
    <p:sldLayoutId id="2147485425" r:id="rId6"/>
    <p:sldLayoutId id="2147485426" r:id="rId7"/>
    <p:sldLayoutId id="2147485427" r:id="rId8"/>
    <p:sldLayoutId id="2147485428" r:id="rId9"/>
    <p:sldLayoutId id="2147485429" r:id="rId10"/>
    <p:sldLayoutId id="2147485430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6EEF0C0-0B54-42C4-A8C6-5CD3E7EB2D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79712" y="908720"/>
            <a:ext cx="4875212" cy="714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o-KR" altLang="en-US" sz="4800" b="1" dirty="0">
                <a:solidFill>
                  <a:srgbClr val="0070C0"/>
                </a:solidFill>
              </a:rPr>
              <a:t>실 전 취 업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90C3DAF-8BB5-4CF1-BC95-F05C1AF68C87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591594" y="3821221"/>
            <a:ext cx="39608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2018.3 ∼ 2024.3</a:t>
            </a: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endParaRPr lang="en-US" altLang="ko-KR" sz="10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>
                <a:latin typeface="+mj-lt"/>
                <a:ea typeface="+mj-ea"/>
              </a:rPr>
              <a:t>인덕대학교 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 err="1">
                <a:latin typeface="+mj-lt"/>
                <a:ea typeface="+mj-ea"/>
              </a:rPr>
              <a:t>컴퓨터소프트웨어학과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 </a:t>
            </a:r>
            <a:r>
              <a:rPr lang="ko-KR" altLang="en-US" sz="2400" dirty="0">
                <a:latin typeface="+mj-lt"/>
                <a:ea typeface="+mj-ea"/>
              </a:rPr>
              <a:t>교수 윤형태</a:t>
            </a:r>
            <a:endParaRPr lang="en-US" altLang="ko-KR" sz="2400" dirty="0">
              <a:latin typeface="+mj-lt"/>
              <a:ea typeface="+mj-ea"/>
            </a:endParaRPr>
          </a:p>
        </p:txBody>
      </p:sp>
      <p:sp>
        <p:nvSpPr>
          <p:cNvPr id="13317" name="TextBox 6">
            <a:extLst>
              <a:ext uri="{FF2B5EF4-FFF2-40B4-BE49-F238E27FC236}">
                <a16:creationId xmlns:a16="http://schemas.microsoft.com/office/drawing/2014/main" id="{0795375C-76E9-445B-B019-5C6EC99FF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1156" y="2004368"/>
            <a:ext cx="44894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0070C0"/>
                </a:solidFill>
                <a:latin typeface="+mj-lt"/>
                <a:ea typeface="+mj-ea"/>
              </a:rPr>
              <a:t>1</a:t>
            </a:r>
            <a:r>
              <a:rPr lang="ko-KR" altLang="en-US" sz="3200" dirty="0">
                <a:solidFill>
                  <a:srgbClr val="0070C0"/>
                </a:solidFill>
                <a:latin typeface="+mj-lt"/>
                <a:ea typeface="+mj-ea"/>
              </a:rPr>
              <a:t>주차</a:t>
            </a:r>
            <a:r>
              <a:rPr lang="en-US" altLang="ko-KR" sz="3200" dirty="0">
                <a:solidFill>
                  <a:srgbClr val="0070C0"/>
                </a:solidFill>
                <a:latin typeface="+mj-lt"/>
                <a:ea typeface="+mj-ea"/>
              </a:rPr>
              <a:t>. </a:t>
            </a:r>
            <a:r>
              <a:rPr lang="ko-KR" altLang="en-US" sz="3200" dirty="0">
                <a:solidFill>
                  <a:srgbClr val="0070C0"/>
                </a:solidFill>
                <a:latin typeface="+mj-lt"/>
                <a:ea typeface="+mj-ea"/>
              </a:rPr>
              <a:t>이력서</a:t>
            </a:r>
          </a:p>
        </p:txBody>
      </p:sp>
    </p:spTree>
    <p:extLst>
      <p:ext uri="{BB962C8B-B14F-4D97-AF65-F5344CB8AC3E}">
        <p14:creationId xmlns:p14="http://schemas.microsoft.com/office/powerpoint/2010/main" val="162212198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>
            <a:extLst>
              <a:ext uri="{FF2B5EF4-FFF2-40B4-BE49-F238E27FC236}">
                <a16:creationId xmlns:a16="http://schemas.microsoft.com/office/drawing/2014/main" id="{50519D82-0059-431B-8DBA-097F6E5D7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404813"/>
            <a:ext cx="8135937" cy="5762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b="1">
                <a:solidFill>
                  <a:srgbClr val="0070C0"/>
                </a:solidFill>
                <a:latin typeface="굴림" panose="020B0600000101010101" pitchFamily="50" charset="-127"/>
              </a:rPr>
              <a:t>3. </a:t>
            </a:r>
            <a:r>
              <a:rPr lang="ko-KR" altLang="en-US" b="1">
                <a:solidFill>
                  <a:srgbClr val="0070C0"/>
                </a:solidFill>
                <a:latin typeface="굴림" panose="020B0600000101010101" pitchFamily="50" charset="-127"/>
              </a:rPr>
              <a:t>이력서</a:t>
            </a:r>
            <a:r>
              <a:rPr lang="en-US" altLang="ko-KR" b="1">
                <a:solidFill>
                  <a:srgbClr val="0070C0"/>
                </a:solidFill>
                <a:latin typeface="굴림" panose="020B0600000101010101" pitchFamily="50" charset="-127"/>
              </a:rPr>
              <a:t>(</a:t>
            </a:r>
            <a:r>
              <a:rPr lang="ko-KR" altLang="en-US" b="1">
                <a:solidFill>
                  <a:srgbClr val="0070C0"/>
                </a:solidFill>
                <a:latin typeface="굴림" panose="020B0600000101010101" pitchFamily="50" charset="-127"/>
              </a:rPr>
              <a:t>기타정보</a:t>
            </a:r>
            <a:r>
              <a:rPr lang="en-US" altLang="ko-KR" b="1">
                <a:solidFill>
                  <a:srgbClr val="0070C0"/>
                </a:solidFill>
                <a:latin typeface="굴림" panose="020B0600000101010101" pitchFamily="50" charset="-127"/>
              </a:rPr>
              <a:t>)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66810C67-E224-492A-BD47-C645AC7B1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340768"/>
            <a:ext cx="8125714" cy="274285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F4C8DAD-70B1-483C-9727-44B2BCC68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14" y="692696"/>
            <a:ext cx="8148571" cy="186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1593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0326975-1118-49CC-A753-BC06307DF0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36" y="476672"/>
            <a:ext cx="8115300" cy="21717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46DBD9C-A6B9-4DA6-B5E3-CEF209B83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935" y="2924944"/>
            <a:ext cx="8126730" cy="235458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216CA17A-F2D2-4132-BFD3-33042558F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" y="548680"/>
            <a:ext cx="8102857" cy="165714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0CEFF3B9-4FBE-4828-8758-9FCB33CEE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68" y="2420888"/>
            <a:ext cx="8125714" cy="164571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EC2F2AF3-AEA6-4040-95D7-A807DC898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025" y="4365104"/>
            <a:ext cx="8114286" cy="129142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DA55079-721F-4E72-A422-8111A0B18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96752"/>
            <a:ext cx="7153275" cy="3771900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FD85818E-3E6C-4875-8164-3CD5BC8A5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1916831"/>
            <a:ext cx="3928571" cy="449952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83727018-1633-474F-BCD0-2275891EA97B}"/>
              </a:ext>
            </a:extLst>
          </p:cNvPr>
          <p:cNvSpPr txBox="1">
            <a:spLocks/>
          </p:cNvSpPr>
          <p:nvPr/>
        </p:nvSpPr>
        <p:spPr bwMode="auto">
          <a:xfrm>
            <a:off x="267144" y="395610"/>
            <a:ext cx="8280920" cy="64807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b="1" dirty="0">
                <a:solidFill>
                  <a:srgbClr val="0070C0"/>
                </a:solidFill>
              </a:rPr>
              <a:t>이력서 미리보기</a:t>
            </a:r>
            <a:r>
              <a:rPr lang="ko-KR" altLang="en-US" dirty="0"/>
              <a:t> </a:t>
            </a:r>
            <a:r>
              <a:rPr lang="en-US" altLang="ko-KR" dirty="0">
                <a:sym typeface="Wingdings" panose="05000000000000000000" pitchFamily="2" charset="2"/>
              </a:rPr>
              <a:t> pdf </a:t>
            </a:r>
            <a:r>
              <a:rPr lang="ko-KR" altLang="en-US" dirty="0">
                <a:sym typeface="Wingdings" panose="05000000000000000000" pitchFamily="2" charset="2"/>
              </a:rPr>
              <a:t>파일로 저장</a:t>
            </a:r>
            <a:endParaRPr kumimoji="0" lang="en-US" altLang="ko-KR" dirty="0">
              <a:latin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259304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890E0EA-135F-4751-B0AB-27FB6DF26F6A}"/>
              </a:ext>
            </a:extLst>
          </p:cNvPr>
          <p:cNvSpPr txBox="1">
            <a:spLocks noChangeArrowheads="1"/>
          </p:cNvSpPr>
          <p:nvPr/>
        </p:nvSpPr>
        <p:spPr>
          <a:xfrm>
            <a:off x="971600" y="1052736"/>
            <a:ext cx="7632848" cy="2952328"/>
          </a:xfrm>
          <a:prstGeom prst="rect">
            <a:avLst/>
          </a:prstGeom>
        </p:spPr>
        <p:txBody>
          <a:bodyPr/>
          <a:lstStyle/>
          <a:p>
            <a:pPr algn="ctr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5000"/>
              <a:defRPr/>
            </a:pPr>
            <a:r>
              <a:rPr kumimoji="0" lang="ko-KR" altLang="en-US" sz="4400" b="1" dirty="0"/>
              <a:t>취업정보와 구직활동은 </a:t>
            </a:r>
            <a:r>
              <a:rPr kumimoji="0" lang="en-US" altLang="ko-KR" sz="4400" b="1" dirty="0"/>
              <a:t>? </a:t>
            </a:r>
          </a:p>
          <a:p>
            <a:pPr marL="457200" indent="-457200" eaLnBrk="1" fontAlgn="auto" latinLnBrk="1" hangingPunct="1">
              <a:lnSpc>
                <a:spcPct val="2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5000"/>
              <a:buFont typeface="Wingdings" panose="05000000000000000000" pitchFamily="2" charset="2"/>
              <a:buChar char="§"/>
              <a:defRPr/>
            </a:pPr>
            <a:r>
              <a:rPr kumimoji="0" lang="ko-KR" altLang="en-US" sz="3200" dirty="0">
                <a:sym typeface="Wingdings" panose="05000000000000000000" pitchFamily="2" charset="2"/>
              </a:rPr>
              <a:t>구직 사이트 </a:t>
            </a:r>
            <a:r>
              <a:rPr kumimoji="0" lang="en-US" altLang="ko-KR" sz="3200" dirty="0">
                <a:solidFill>
                  <a:srgbClr val="0070C0"/>
                </a:solidFill>
                <a:sym typeface="Wingdings" panose="05000000000000000000" pitchFamily="2" charset="2"/>
              </a:rPr>
              <a:t> Job Korea,  </a:t>
            </a:r>
            <a:r>
              <a:rPr kumimoji="0" lang="ko-KR" altLang="en-US" sz="3200" dirty="0">
                <a:solidFill>
                  <a:srgbClr val="0070C0"/>
                </a:solidFill>
                <a:sym typeface="Wingdings" panose="05000000000000000000" pitchFamily="2" charset="2"/>
              </a:rPr>
              <a:t>사람인</a:t>
            </a:r>
            <a:endParaRPr kumimoji="0" lang="en-US" altLang="ko-KR" sz="32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457200" indent="-457200" eaLnBrk="1" fontAlgn="auto" latinLnBrk="1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5000"/>
              <a:buFont typeface="Wingdings" panose="05000000000000000000" pitchFamily="2" charset="2"/>
              <a:buChar char="§"/>
              <a:defRPr/>
            </a:pPr>
            <a:r>
              <a:rPr kumimoji="0" lang="ko-KR" altLang="en-US" sz="3200" dirty="0">
                <a:sym typeface="Wingdings" panose="05000000000000000000" pitchFamily="2" charset="2"/>
              </a:rPr>
              <a:t>이력서 </a:t>
            </a:r>
            <a:r>
              <a:rPr kumimoji="0" lang="en-US" altLang="ko-KR" sz="3200" dirty="0">
                <a:sym typeface="Wingdings" panose="05000000000000000000" pitchFamily="2" charset="2"/>
              </a:rPr>
              <a:t> </a:t>
            </a:r>
            <a:r>
              <a:rPr kumimoji="0" lang="ko-KR" altLang="en-US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서류전형</a:t>
            </a:r>
            <a:endParaRPr kumimoji="0" lang="en-US" altLang="ko-KR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5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890E0EA-135F-4751-B0AB-27FB6DF26F6A}"/>
              </a:ext>
            </a:extLst>
          </p:cNvPr>
          <p:cNvSpPr txBox="1">
            <a:spLocks noChangeArrowheads="1"/>
          </p:cNvSpPr>
          <p:nvPr/>
        </p:nvSpPr>
        <p:spPr>
          <a:xfrm>
            <a:off x="755650" y="1052513"/>
            <a:ext cx="7992814" cy="3024187"/>
          </a:xfrm>
          <a:prstGeom prst="rect">
            <a:avLst/>
          </a:prstGeom>
        </p:spPr>
        <p:txBody>
          <a:bodyPr/>
          <a:lstStyle/>
          <a:p>
            <a:pPr marL="274320" indent="-274320" algn="ctr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ko-KR" altLang="en-US" sz="4400" b="1" dirty="0"/>
              <a:t>회사가 여러분에게 궁금한 것 </a:t>
            </a:r>
            <a:r>
              <a:rPr kumimoji="0" lang="en-US" altLang="ko-KR" sz="4400" b="1" dirty="0"/>
              <a:t>?</a:t>
            </a:r>
          </a:p>
          <a:p>
            <a:pPr marL="274320" indent="-274320" algn="ctr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endParaRPr kumimoji="0" lang="en-US" altLang="ko-KR" sz="2000" dirty="0">
              <a:solidFill>
                <a:srgbClr val="0070C0"/>
              </a:solidFill>
            </a:endParaRPr>
          </a:p>
          <a:p>
            <a:pPr marL="990600" indent="-447675" defTabSz="99060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§"/>
              <a:defRPr/>
            </a:pPr>
            <a:r>
              <a:rPr kumimoji="0" lang="ko-KR" altLang="en-US" sz="4000" dirty="0">
                <a:solidFill>
                  <a:srgbClr val="0070C0"/>
                </a:solidFill>
              </a:rPr>
              <a:t>무엇을 할 수 있는가</a:t>
            </a:r>
            <a:r>
              <a:rPr kumimoji="0" lang="en-US" altLang="ko-KR" sz="4000" dirty="0">
                <a:solidFill>
                  <a:srgbClr val="0070C0"/>
                </a:solidFill>
              </a:rPr>
              <a:t>?</a:t>
            </a:r>
          </a:p>
          <a:p>
            <a:pPr marL="990600" indent="-447675" defTabSz="99060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§"/>
              <a:defRPr/>
            </a:pPr>
            <a:r>
              <a:rPr kumimoji="0" lang="ko-KR" altLang="en-US" sz="4000" dirty="0">
                <a:solidFill>
                  <a:srgbClr val="0070C0"/>
                </a:solidFill>
              </a:rPr>
              <a:t>어떤 사람인가</a:t>
            </a:r>
            <a:r>
              <a:rPr kumimoji="0" lang="en-US" altLang="ko-KR" sz="40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388084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0538EA0-6E6F-EF12-2957-3B5831013754}"/>
              </a:ext>
            </a:extLst>
          </p:cNvPr>
          <p:cNvSpPr txBox="1"/>
          <p:nvPr/>
        </p:nvSpPr>
        <p:spPr>
          <a:xfrm>
            <a:off x="827584" y="764704"/>
            <a:ext cx="705678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5000"/>
              <a:defRPr/>
            </a:pPr>
            <a:r>
              <a:rPr kumimoji="0" lang="ko-KR" altLang="en-US" sz="4400" b="1" dirty="0"/>
              <a:t>이력서 중요 정보 </a:t>
            </a:r>
            <a:r>
              <a:rPr kumimoji="0" lang="en-US" altLang="ko-KR" sz="4400" b="1" dirty="0"/>
              <a:t>?</a:t>
            </a:r>
            <a:endParaRPr kumimoji="0" lang="en-US" altLang="ko-KR" sz="4400" b="1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A4E138-FC2B-484A-4D76-3E6426CE67FA}"/>
              </a:ext>
            </a:extLst>
          </p:cNvPr>
          <p:cNvSpPr txBox="1"/>
          <p:nvPr/>
        </p:nvSpPr>
        <p:spPr>
          <a:xfrm>
            <a:off x="2339752" y="1988840"/>
            <a:ext cx="5256584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5000"/>
              <a:buFont typeface="Wingdings" panose="05000000000000000000" pitchFamily="2" charset="2"/>
              <a:buChar char="§"/>
              <a:defRPr/>
            </a:pPr>
            <a:r>
              <a:rPr kumimoji="0" lang="ko-KR" altLang="en-US" sz="4000" dirty="0">
                <a:solidFill>
                  <a:srgbClr val="0070C0"/>
                </a:solidFill>
              </a:rPr>
              <a:t>학점</a:t>
            </a:r>
            <a:endParaRPr kumimoji="0" lang="en-US" altLang="ko-KR" sz="4000" dirty="0">
              <a:solidFill>
                <a:srgbClr val="0070C0"/>
              </a:solidFill>
            </a:endParaRPr>
          </a:p>
          <a:p>
            <a:pPr marL="571500" indent="-57150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5000"/>
              <a:buFont typeface="Wingdings" panose="05000000000000000000" pitchFamily="2" charset="2"/>
              <a:buChar char="§"/>
              <a:defRPr/>
            </a:pPr>
            <a:r>
              <a:rPr kumimoji="0" lang="ko-KR" altLang="en-US" sz="4000" dirty="0">
                <a:solidFill>
                  <a:srgbClr val="0070C0"/>
                </a:solidFill>
              </a:rPr>
              <a:t>프로젝트 내용들</a:t>
            </a:r>
            <a:endParaRPr kumimoji="0" lang="en-US" altLang="ko-KR" sz="4000" dirty="0">
              <a:solidFill>
                <a:srgbClr val="0070C0"/>
              </a:solidFill>
            </a:endParaRPr>
          </a:p>
          <a:p>
            <a:pPr marL="571500" indent="-571500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5000"/>
              <a:buFont typeface="Wingdings" panose="05000000000000000000" pitchFamily="2" charset="2"/>
              <a:buChar char="§"/>
              <a:defRPr/>
            </a:pPr>
            <a:r>
              <a:rPr kumimoji="0" lang="ko-KR" altLang="en-US" sz="4000" dirty="0">
                <a:solidFill>
                  <a:srgbClr val="0070C0"/>
                </a:solidFill>
              </a:rPr>
              <a:t>사진</a:t>
            </a:r>
            <a:endParaRPr kumimoji="0" lang="en-US" altLang="ko-KR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1077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FDCDA7C8-72C0-49E0-85C0-12CB0845A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226" y="1484784"/>
            <a:ext cx="6781547" cy="3672408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1D37468C-16B3-4EAF-9D52-B299AE405785}"/>
              </a:ext>
            </a:extLst>
          </p:cNvPr>
          <p:cNvSpPr txBox="1">
            <a:spLocks noChangeArrowheads="1"/>
          </p:cNvSpPr>
          <p:nvPr/>
        </p:nvSpPr>
        <p:spPr>
          <a:xfrm>
            <a:off x="1691680" y="476672"/>
            <a:ext cx="6120680" cy="936104"/>
          </a:xfrm>
          <a:prstGeom prst="rect">
            <a:avLst/>
          </a:prstGeom>
        </p:spPr>
        <p:txBody>
          <a:bodyPr/>
          <a:lstStyle/>
          <a:p>
            <a:pPr marL="457200" indent="-457200" algn="ctr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95000"/>
              <a:buFont typeface="Wingdings" panose="05000000000000000000" pitchFamily="2" charset="2"/>
              <a:buChar char="v"/>
              <a:defRPr/>
            </a:pPr>
            <a:r>
              <a:rPr kumimoji="0" lang="en-US" altLang="ko-KR" sz="3200" b="1" dirty="0">
                <a:solidFill>
                  <a:srgbClr val="C00000"/>
                </a:solidFill>
              </a:rPr>
              <a:t>3</a:t>
            </a:r>
            <a:r>
              <a:rPr kumimoji="0" lang="ko-KR" altLang="en-US" sz="3200" b="1" dirty="0">
                <a:solidFill>
                  <a:srgbClr val="C00000"/>
                </a:solidFill>
              </a:rPr>
              <a:t>학년</a:t>
            </a:r>
            <a:r>
              <a:rPr kumimoji="0" lang="en-US" altLang="ko-KR" sz="3200" b="1" dirty="0">
                <a:solidFill>
                  <a:srgbClr val="C00000"/>
                </a:solidFill>
              </a:rPr>
              <a:t>2</a:t>
            </a:r>
            <a:r>
              <a:rPr kumimoji="0" lang="ko-KR" altLang="en-US" sz="3200" b="1" dirty="0">
                <a:solidFill>
                  <a:srgbClr val="C00000"/>
                </a:solidFill>
              </a:rPr>
              <a:t>학기부터 조기취업가능</a:t>
            </a:r>
            <a:endParaRPr kumimoji="0" lang="en-US" altLang="ko-KR" sz="3200" b="1" dirty="0">
              <a:solidFill>
                <a:srgbClr val="C00000"/>
              </a:solidFill>
            </a:endParaRPr>
          </a:p>
          <a:p>
            <a:pPr algn="ctr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95000"/>
              <a:defRPr/>
            </a:pPr>
            <a:r>
              <a:rPr kumimoji="0" lang="en-US" altLang="ko-KR" sz="2000" b="1" dirty="0"/>
              <a:t>(4</a:t>
            </a:r>
            <a:r>
              <a:rPr kumimoji="0" lang="ko-KR" altLang="en-US" sz="2000" b="1" dirty="0"/>
              <a:t>대 보험 회사인 경우</a:t>
            </a:r>
            <a:r>
              <a:rPr kumimoji="0" lang="en-US" altLang="ko-KR" sz="2000" b="1" dirty="0"/>
              <a:t>,</a:t>
            </a:r>
            <a:r>
              <a:rPr kumimoji="0" lang="ko-KR" altLang="en-US" sz="2000" b="1" dirty="0"/>
              <a:t> 출석인정</a:t>
            </a:r>
            <a:r>
              <a:rPr kumimoji="0" lang="en-US" altLang="ko-KR" sz="2000" b="1" dirty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8585F9F-E876-4EC0-BCFA-A36C57C9FD4B}"/>
              </a:ext>
            </a:extLst>
          </p:cNvPr>
          <p:cNvSpPr txBox="1">
            <a:spLocks noChangeArrowheads="1"/>
          </p:cNvSpPr>
          <p:nvPr/>
        </p:nvSpPr>
        <p:spPr>
          <a:xfrm>
            <a:off x="611187" y="764704"/>
            <a:ext cx="7921625" cy="1152525"/>
          </a:xfrm>
          <a:prstGeom prst="rect">
            <a:avLst/>
          </a:prstGeom>
        </p:spPr>
        <p:txBody>
          <a:bodyPr/>
          <a:lstStyle/>
          <a:p>
            <a:pPr marL="274320" indent="-274320" algn="ctr" eaLnBrk="1" fontAlgn="auto" latinLnBrk="1" hangingPunct="1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kumimoji="0" lang="en-US" altLang="ko-KR" sz="6000" b="1" dirty="0">
                <a:latin typeface="+mj-lt"/>
              </a:rPr>
              <a:t>Ready</a:t>
            </a:r>
            <a:r>
              <a:rPr kumimoji="0" lang="ko-KR" altLang="en-US" sz="6000" b="1" dirty="0">
                <a:latin typeface="+mj-lt"/>
              </a:rPr>
              <a:t> </a:t>
            </a:r>
            <a:r>
              <a:rPr kumimoji="0" lang="en-US" altLang="ko-KR" sz="6000" b="1" dirty="0">
                <a:latin typeface="+mj-lt"/>
              </a:rPr>
              <a:t>Man,  Job Ok!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1DF2D1B6-EBEF-570B-5874-FF7F3CC30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2096852"/>
            <a:ext cx="691197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742950" indent="-74295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chemeClr val="tx1"/>
              </a:buClr>
              <a:buSzPct val="95000"/>
              <a:buFont typeface="Wingdings 2" panose="05020102010507070707" pitchFamily="18" charset="2"/>
              <a:buAutoNum type="arabicPeriod"/>
            </a:pPr>
            <a:r>
              <a:rPr kumimoji="0" lang="ko-KR" altLang="en-US" sz="3600" dirty="0">
                <a:solidFill>
                  <a:srgbClr val="0070C0"/>
                </a:solidFill>
                <a:latin typeface="굴림" panose="020B0600000101010101" pitchFamily="50" charset="-127"/>
              </a:rPr>
              <a:t>목표설정</a:t>
            </a:r>
            <a:r>
              <a:rPr kumimoji="0" lang="en-US" altLang="ko-KR" sz="3600" dirty="0">
                <a:solidFill>
                  <a:srgbClr val="0070C0"/>
                </a:solidFill>
                <a:latin typeface="굴림" panose="020B0600000101010101" pitchFamily="50" charset="-127"/>
              </a:rPr>
              <a:t>(</a:t>
            </a:r>
            <a:r>
              <a:rPr kumimoji="0" lang="ko-KR" altLang="en-US" sz="3600" dirty="0">
                <a:solidFill>
                  <a:srgbClr val="0070C0"/>
                </a:solidFill>
                <a:latin typeface="굴림" panose="020B0600000101010101" pitchFamily="50" charset="-127"/>
              </a:rPr>
              <a:t>희망취업분야</a:t>
            </a:r>
            <a:r>
              <a:rPr kumimoji="0" lang="en-US" altLang="ko-KR" sz="3600" dirty="0">
                <a:solidFill>
                  <a:srgbClr val="0070C0"/>
                </a:solidFill>
                <a:latin typeface="굴림" panose="020B0600000101010101" pitchFamily="50" charset="-127"/>
              </a:rPr>
              <a:t>)</a:t>
            </a:r>
          </a:p>
          <a:p>
            <a:pPr eaLnBrk="1" hangingPunct="1">
              <a:buClr>
                <a:schemeClr val="tx1"/>
              </a:buClr>
              <a:buSzPct val="95000"/>
              <a:buFont typeface="Wingdings 2" panose="05020102010507070707" pitchFamily="18" charset="2"/>
              <a:buAutoNum type="arabicPeriod"/>
            </a:pPr>
            <a:r>
              <a:rPr kumimoji="0" lang="ko-KR" altLang="en-US" sz="3600" dirty="0">
                <a:solidFill>
                  <a:srgbClr val="0070C0"/>
                </a:solidFill>
                <a:latin typeface="굴림" panose="020B0600000101010101" pitchFamily="50" charset="-127"/>
              </a:rPr>
              <a:t>학과 이력서</a:t>
            </a:r>
            <a:r>
              <a:rPr kumimoji="0" lang="en-US" altLang="ko-KR" sz="3600" dirty="0">
                <a:solidFill>
                  <a:srgbClr val="0070C0"/>
                </a:solidFill>
                <a:latin typeface="굴림" panose="020B0600000101010101" pitchFamily="50" charset="-127"/>
              </a:rPr>
              <a:t>, </a:t>
            </a:r>
            <a:r>
              <a:rPr kumimoji="0" lang="ko-KR" altLang="en-US" sz="3600" dirty="0">
                <a:solidFill>
                  <a:srgbClr val="0070C0"/>
                </a:solidFill>
                <a:latin typeface="굴림" panose="020B0600000101010101" pitchFamily="50" charset="-127"/>
              </a:rPr>
              <a:t>사람인 이력서</a:t>
            </a:r>
            <a:endParaRPr kumimoji="0" lang="en-US" altLang="ko-KR" sz="3600" dirty="0">
              <a:solidFill>
                <a:srgbClr val="0070C0"/>
              </a:solidFill>
              <a:latin typeface="굴림" panose="020B0600000101010101" pitchFamily="50" charset="-127"/>
            </a:endParaRPr>
          </a:p>
          <a:p>
            <a:pPr eaLnBrk="1" hangingPunct="1">
              <a:buClr>
                <a:schemeClr val="tx1"/>
              </a:buClr>
              <a:buSzPct val="95000"/>
              <a:buFont typeface="Wingdings 2" panose="05020102010507070707" pitchFamily="18" charset="2"/>
              <a:buAutoNum type="arabicPeriod"/>
            </a:pPr>
            <a:r>
              <a:rPr kumimoji="0" lang="en-US" altLang="ko-KR" sz="3600" dirty="0">
                <a:solidFill>
                  <a:srgbClr val="0070C0"/>
                </a:solidFill>
                <a:latin typeface="굴림" panose="020B0600000101010101" pitchFamily="50" charset="-127"/>
              </a:rPr>
              <a:t>1</a:t>
            </a:r>
            <a:r>
              <a:rPr kumimoji="0" lang="ko-KR" altLang="en-US" sz="3600" dirty="0">
                <a:solidFill>
                  <a:srgbClr val="0070C0"/>
                </a:solidFill>
                <a:latin typeface="굴림" panose="020B0600000101010101" pitchFamily="50" charset="-127"/>
              </a:rPr>
              <a:t>분 자기소개</a:t>
            </a:r>
            <a:r>
              <a:rPr kumimoji="0" lang="en-US" altLang="ko-KR" sz="3600" dirty="0">
                <a:solidFill>
                  <a:srgbClr val="0070C0"/>
                </a:solidFill>
                <a:latin typeface="굴림" panose="020B0600000101010101" pitchFamily="50" charset="-127"/>
              </a:rPr>
              <a:t>, </a:t>
            </a:r>
            <a:r>
              <a:rPr kumimoji="0" lang="ko-KR" altLang="en-US" sz="3600" dirty="0">
                <a:solidFill>
                  <a:srgbClr val="0070C0"/>
                </a:solidFill>
                <a:latin typeface="굴림" panose="020B0600000101010101" pitchFamily="50" charset="-127"/>
              </a:rPr>
              <a:t>면접준비</a:t>
            </a:r>
            <a:r>
              <a:rPr kumimoji="0" lang="en-US" altLang="ko-KR" sz="3600" dirty="0">
                <a:solidFill>
                  <a:srgbClr val="0070C0"/>
                </a:solidFill>
                <a:latin typeface="굴림" panose="020B0600000101010101" pitchFamily="50" charset="-127"/>
              </a:rPr>
              <a:t>, …</a:t>
            </a:r>
          </a:p>
          <a:p>
            <a:pPr eaLnBrk="1" hangingPunct="1">
              <a:buClr>
                <a:schemeClr val="tx1"/>
              </a:buClr>
              <a:buSzPct val="95000"/>
              <a:buFont typeface="Wingdings 2" panose="05020102010507070707" pitchFamily="18" charset="2"/>
              <a:buAutoNum type="arabicPeriod"/>
            </a:pPr>
            <a:r>
              <a:rPr kumimoji="0" lang="ko-KR" altLang="en-US" sz="3600" dirty="0">
                <a:solidFill>
                  <a:srgbClr val="0070C0"/>
                </a:solidFill>
                <a:latin typeface="굴림" panose="020B0600000101010101" pitchFamily="50" charset="-127"/>
              </a:rPr>
              <a:t>맞춤형 실력</a:t>
            </a:r>
            <a:endParaRPr kumimoji="0" lang="en-US" altLang="ko-KR" sz="3600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3C13B71-4406-4277-A5A2-BA6CF6899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680823"/>
              </p:ext>
            </p:extLst>
          </p:nvPr>
        </p:nvGraphicFramePr>
        <p:xfrm>
          <a:off x="359569" y="1052737"/>
          <a:ext cx="8424862" cy="4547349"/>
        </p:xfrm>
        <a:graphic>
          <a:graphicData uri="http://schemas.openxmlformats.org/drawingml/2006/table">
            <a:tbl>
              <a:tblPr/>
              <a:tblGrid>
                <a:gridCol w="575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2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944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22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36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주차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제목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39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이력서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기초정보입력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기타정보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6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2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프로젝트 정보 입력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6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3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6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꿈과 희망직업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6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발표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6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6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자기소개서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나의 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성격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ChatGPT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 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6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7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경험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지원동기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200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67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8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사람인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가입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36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9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6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자기소개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ChatGPT</a:t>
                      </a:r>
                      <a:r>
                        <a:rPr kumimoji="0"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이용</a:t>
                      </a: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685633"/>
                  </a:ext>
                </a:extLst>
              </a:tr>
              <a:tr h="2836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11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발표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424322"/>
                  </a:ext>
                </a:extLst>
              </a:tr>
              <a:tr h="2836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12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모의면접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면접질문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인성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10,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기술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762095"/>
                  </a:ext>
                </a:extLst>
              </a:tr>
              <a:tr h="2836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13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j-ea"/>
                        </a:rPr>
                        <a:t>경품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811623"/>
                  </a:ext>
                </a:extLst>
              </a:tr>
              <a:tr h="2836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</a:t>
                      </a: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211840"/>
                  </a:ext>
                </a:extLst>
              </a:tr>
              <a:tr h="28366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취업희망회사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관심회사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 조사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 err="1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csjob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,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사람인 이력서 제출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72768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9C97CB7A-9750-4687-999F-F1F7735E2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438981"/>
            <a:ext cx="8135937" cy="44787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2800" b="1" dirty="0" err="1">
                <a:solidFill>
                  <a:srgbClr val="0070C0"/>
                </a:solidFill>
                <a:latin typeface="굴림" panose="020B0600000101010101" pitchFamily="50" charset="-127"/>
              </a:rPr>
              <a:t>주차별</a:t>
            </a:r>
            <a:r>
              <a:rPr lang="ko-KR" altLang="en-US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 진행내용 및 평가기준</a:t>
            </a:r>
            <a:endParaRPr lang="en-US" altLang="ko-KR" sz="28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>
            <a:extLst>
              <a:ext uri="{FF2B5EF4-FFF2-40B4-BE49-F238E27FC236}">
                <a16:creationId xmlns:a16="http://schemas.microsoft.com/office/drawing/2014/main" id="{16909A38-A3B6-45D6-A262-DF107FBB4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031" y="369068"/>
            <a:ext cx="8135937" cy="55721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b="1" dirty="0">
                <a:solidFill>
                  <a:srgbClr val="0070C0"/>
                </a:solidFill>
                <a:latin typeface="굴림" panose="020B0600000101010101" pitchFamily="50" charset="-127"/>
              </a:rPr>
              <a:t>2. </a:t>
            </a:r>
            <a:r>
              <a:rPr lang="ko-KR" altLang="en-US" b="1" dirty="0">
                <a:solidFill>
                  <a:srgbClr val="0070C0"/>
                </a:solidFill>
                <a:latin typeface="굴림" panose="020B0600000101010101" pitchFamily="50" charset="-127"/>
              </a:rPr>
              <a:t>기초정보입력</a:t>
            </a:r>
            <a:endParaRPr lang="en-US" altLang="ko-KR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8D8390B8-BA91-440A-AD17-43F0AB8DEAEC}"/>
              </a:ext>
            </a:extLst>
          </p:cNvPr>
          <p:cNvSpPr txBox="1">
            <a:spLocks/>
          </p:cNvSpPr>
          <p:nvPr/>
        </p:nvSpPr>
        <p:spPr bwMode="auto">
          <a:xfrm>
            <a:off x="1403648" y="1193354"/>
            <a:ext cx="7107561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</a:pPr>
            <a:r>
              <a:rPr kumimoji="0" lang="ko-KR" altLang="en-US" sz="3600" dirty="0">
                <a:solidFill>
                  <a:schemeClr val="tx1"/>
                </a:solidFill>
                <a:latin typeface="굴림" panose="020B0600000101010101" pitchFamily="50" charset="-127"/>
              </a:rPr>
              <a:t>취업관리 </a:t>
            </a:r>
            <a:r>
              <a:rPr kumimoji="0" lang="en-US" altLang="ko-KR" sz="3600" dirty="0">
                <a:solidFill>
                  <a:schemeClr val="tx1"/>
                </a:solidFill>
                <a:latin typeface="굴림" panose="020B0600000101010101" pitchFamily="50" charset="-127"/>
              </a:rPr>
              <a:t>: </a:t>
            </a:r>
            <a:r>
              <a:rPr kumimoji="0" lang="en-US" altLang="ko-KR" sz="3600" b="1" dirty="0">
                <a:solidFill>
                  <a:srgbClr val="C00000"/>
                </a:solidFill>
                <a:latin typeface="굴림" panose="020B0600000101010101" pitchFamily="50" charset="-127"/>
              </a:rPr>
              <a:t>csjob.induk.ac.kr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11DE7C9-0E15-49AF-B748-1CD90F9FFC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7" y="2017640"/>
            <a:ext cx="5616624" cy="387536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BC2F060A-07DC-458D-95C0-6D641DCEF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04" y="836712"/>
            <a:ext cx="7826693" cy="5529263"/>
          </a:xfrm>
          <a:prstGeom prst="rect">
            <a:avLst/>
          </a:prstGeom>
        </p:spPr>
      </p:pic>
      <p:sp>
        <p:nvSpPr>
          <p:cNvPr id="22531" name="Rectangle 3">
            <a:extLst>
              <a:ext uri="{FF2B5EF4-FFF2-40B4-BE49-F238E27FC236}">
                <a16:creationId xmlns:a16="http://schemas.microsoft.com/office/drawing/2014/main" id="{4CC58609-72EB-4724-BDCC-C02E13F8D974}"/>
              </a:ext>
            </a:extLst>
          </p:cNvPr>
          <p:cNvSpPr txBox="1">
            <a:spLocks/>
          </p:cNvSpPr>
          <p:nvPr/>
        </p:nvSpPr>
        <p:spPr bwMode="auto">
          <a:xfrm>
            <a:off x="463904" y="433240"/>
            <a:ext cx="8135937" cy="400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</a:pPr>
            <a:r>
              <a:rPr kumimoji="0" lang="en-US" altLang="ko-KR" b="1" dirty="0">
                <a:solidFill>
                  <a:srgbClr val="0070C0"/>
                </a:solidFill>
                <a:latin typeface="굴림" panose="020B0600000101010101" pitchFamily="50" charset="-127"/>
              </a:rPr>
              <a:t>2.1 </a:t>
            </a:r>
            <a:r>
              <a:rPr kumimoji="0" lang="ko-KR" altLang="en-US" b="1" dirty="0">
                <a:solidFill>
                  <a:srgbClr val="0070C0"/>
                </a:solidFill>
                <a:latin typeface="굴림" panose="020B0600000101010101" pitchFamily="50" charset="-127"/>
              </a:rPr>
              <a:t>기초정보입력</a:t>
            </a:r>
            <a:endParaRPr kumimoji="0" lang="en-US" altLang="ko-KR" dirty="0"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테마1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yht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1" id="{4FAD260B-2F40-4B41-AE1F-BA214B5C4236}" vid="{D5983386-2A24-4C85-BEFF-01FF7F365E56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3467</TotalTime>
  <Words>225</Words>
  <Application>Microsoft Office PowerPoint</Application>
  <PresentationFormat>화면 슬라이드 쇼(4:3)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굴림</vt:lpstr>
      <vt:lpstr>Arial</vt:lpstr>
      <vt:lpstr>Wingdings</vt:lpstr>
      <vt:lpstr>Wingdings 2</vt:lpstr>
      <vt:lpstr>테마1</vt:lpstr>
      <vt:lpstr>실 전 취 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인덕대학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쇼핑몰 구축</dc:title>
  <dc:creator>YHT</dc:creator>
  <cp:lastModifiedBy>형태 윤</cp:lastModifiedBy>
  <cp:revision>300</cp:revision>
  <dcterms:created xsi:type="dcterms:W3CDTF">2007-08-26T01:30:15Z</dcterms:created>
  <dcterms:modified xsi:type="dcterms:W3CDTF">2025-05-10T06:12:56Z</dcterms:modified>
</cp:coreProperties>
</file>