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309" r:id="rId1"/>
  </p:sldMasterIdLst>
  <p:notesMasterIdLst>
    <p:notesMasterId r:id="rId11"/>
  </p:notesMasterIdLst>
  <p:handoutMasterIdLst>
    <p:handoutMasterId r:id="rId12"/>
  </p:handoutMasterIdLst>
  <p:sldIdLst>
    <p:sldId id="290" r:id="rId2"/>
    <p:sldId id="306" r:id="rId3"/>
    <p:sldId id="289" r:id="rId4"/>
    <p:sldId id="307" r:id="rId5"/>
    <p:sldId id="280" r:id="rId6"/>
    <p:sldId id="281" r:id="rId7"/>
    <p:sldId id="279" r:id="rId8"/>
    <p:sldId id="282" r:id="rId9"/>
    <p:sldId id="291" r:id="rId10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BDBDB"/>
    <a:srgbClr val="F0F0F0"/>
    <a:srgbClr val="FFFFFF"/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36" autoAdjust="0"/>
  </p:normalViewPr>
  <p:slideViewPr>
    <p:cSldViewPr>
      <p:cViewPr varScale="1">
        <p:scale>
          <a:sx n="95" d="100"/>
          <a:sy n="95" d="100"/>
        </p:scale>
        <p:origin x="12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BC219659-DF68-4951-A836-E16E2F11C5D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BA0ED9D4-67B9-481E-B89D-D52590C21F1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0" name="Rectangle 4">
            <a:extLst>
              <a:ext uri="{FF2B5EF4-FFF2-40B4-BE49-F238E27FC236}">
                <a16:creationId xmlns:a16="http://schemas.microsoft.com/office/drawing/2014/main" id="{9CF743DD-D3B9-4F3C-AD01-A7FA520F556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1" name="Rectangle 5">
            <a:extLst>
              <a:ext uri="{FF2B5EF4-FFF2-40B4-BE49-F238E27FC236}">
                <a16:creationId xmlns:a16="http://schemas.microsoft.com/office/drawing/2014/main" id="{EAAE16BF-310A-417E-91BA-9F45C88CE1D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4F04F7C3-1C86-4FE1-ABB5-C97113B83F5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3C1F3229-7815-43DC-8ECC-CE6FCE31C16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E2D92235-95A7-4676-B68B-8C1523FA780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875B1AD6-17F3-48B6-A8A6-4763EDC7E03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>
            <a:extLst>
              <a:ext uri="{FF2B5EF4-FFF2-40B4-BE49-F238E27FC236}">
                <a16:creationId xmlns:a16="http://schemas.microsoft.com/office/drawing/2014/main" id="{FF581873-8111-4193-AF7E-9BCECE468F1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494934A9-06E4-44A8-BC3C-687C03E25BC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B324C9E2-0328-4B55-BBAB-C9AAE5AB97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BBF228C2-5285-47BA-A6A2-12D087E42A2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9F784A67-8A13-47B6-BE15-41348A4BBBFD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D04A358-0F64-4E0E-80DE-93D687CE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C71EBC7B-5F19-4920-8EF2-85DD814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B8C9A9D-341B-448A-BB99-F32C8CAD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ADC37-6A63-4B97-8B79-8A8F2D7D6BB8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8749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3294305-0707-411F-A9CC-668EFC95BA63}"/>
              </a:ext>
            </a:extLst>
          </p:cNvPr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198185A-D30C-4B1E-B349-E21D5F66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9819478B-E8BE-44A2-885D-365FCC6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3C28290-5902-4F22-9B6A-A02357A8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78B8C-06E4-4C2E-80C4-6E84BC43160D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9391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27ABF88-5DF5-475F-84C0-B9856D7D28C9}"/>
              </a:ext>
            </a:extLst>
          </p:cNvPr>
          <p:cNvSpPr/>
          <p:nvPr/>
        </p:nvSpPr>
        <p:spPr>
          <a:xfrm>
            <a:off x="7643813" y="-15875"/>
            <a:ext cx="1500187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71EE88F-F2FE-4B83-B359-06B38F9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1B3670D-B17D-4BF4-938A-2A3DF1A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55CB931-779B-4851-A771-D6C766E6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003D2-83E6-4E8C-BD31-35733C6A5970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420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5DFB82B-B63C-4EB2-86C8-6379AC040C06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9DB85E3-A749-4764-8D44-5E3091FD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A2CC04A-07D8-470E-B57C-C877D0E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5B7A0F8B-802E-4CD9-AB68-141A187F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47184-14CB-48DF-A395-9461331E77AF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5821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4C2B63A-D719-4477-B4C6-BA3058B7252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F78D72D6-AC92-4C3A-92F9-A57DCD55F612}"/>
              </a:ext>
            </a:extLst>
          </p:cNvPr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DD44880-19F3-4C8A-9521-475A5D6BA1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3DA9782-42A0-46EB-B37C-B2A2003F0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EF7B-B42E-4E63-9FA0-BB24192152B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DDC1982-1C62-4D86-A466-0496B1660C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8927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FD9391A-B70F-410B-B041-C8EBDF95F67D}"/>
              </a:ext>
            </a:extLst>
          </p:cNvPr>
          <p:cNvSpPr/>
          <p:nvPr/>
        </p:nvSpPr>
        <p:spPr>
          <a:xfrm>
            <a:off x="0" y="285750"/>
            <a:ext cx="9144000" cy="1143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DE17994F-9BF9-4751-9471-B2B10A70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00348589-3908-4E79-B689-1672553D5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6">
            <a:extLst>
              <a:ext uri="{FF2B5EF4-FFF2-40B4-BE49-F238E27FC236}">
                <a16:creationId xmlns:a16="http://schemas.microsoft.com/office/drawing/2014/main" id="{6EEB1B9E-C6B8-42DF-8155-1A3637C0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F1302-FF14-4CED-946D-7E28F8BF3B90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756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FCE84667-A709-49F5-B8B0-A25B331A4829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8A83DD1-DB53-4073-B93B-5EF70A7336CF}"/>
              </a:ext>
            </a:extLst>
          </p:cNvPr>
          <p:cNvSpPr/>
          <p:nvPr/>
        </p:nvSpPr>
        <p:spPr>
          <a:xfrm>
            <a:off x="8859838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날짜 개체 틀 6">
            <a:extLst>
              <a:ext uri="{FF2B5EF4-FFF2-40B4-BE49-F238E27FC236}">
                <a16:creationId xmlns:a16="http://schemas.microsoft.com/office/drawing/2014/main" id="{5D0B7D23-01EA-4E9C-9C9A-226A9D30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바닥글 개체 틀 7">
            <a:extLst>
              <a:ext uri="{FF2B5EF4-FFF2-40B4-BE49-F238E27FC236}">
                <a16:creationId xmlns:a16="http://schemas.microsoft.com/office/drawing/2014/main" id="{AA1C0C76-104F-4FD2-A9C8-B0DC369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슬라이드 번호 개체 틀 8">
            <a:extLst>
              <a:ext uri="{FF2B5EF4-FFF2-40B4-BE49-F238E27FC236}">
                <a16:creationId xmlns:a16="http://schemas.microsoft.com/office/drawing/2014/main" id="{5E86E5F5-FA66-4B4B-AE8A-46617F9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C52B8-9F1F-4C78-89F1-656F6CE9BE05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84007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2E6DD95-9D3E-4647-A70E-FF1AF250B467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날짜 개체 틀 2">
            <a:extLst>
              <a:ext uri="{FF2B5EF4-FFF2-40B4-BE49-F238E27FC236}">
                <a16:creationId xmlns:a16="http://schemas.microsoft.com/office/drawing/2014/main" id="{44BEA471-F5EC-4041-933D-2C12632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>
            <a:extLst>
              <a:ext uri="{FF2B5EF4-FFF2-40B4-BE49-F238E27FC236}">
                <a16:creationId xmlns:a16="http://schemas.microsoft.com/office/drawing/2014/main" id="{A480BBA7-F168-4E7A-B274-A9311293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3CEA7B-EBAD-47A1-89E8-62D3D37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F2ABB-1358-4282-B546-91B9CF1B6160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76918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A892B7C-9085-4175-8DDE-35572528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E6599789-9EB2-4B1D-8226-35A76E15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E09FAF59-F9F5-4266-85D9-844C454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3B0D0-9939-4C2C-9F91-F231031CC22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4425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7626456-4077-4EEC-8688-1F634AC2DC14}"/>
              </a:ext>
            </a:extLst>
          </p:cNvPr>
          <p:cNvSpPr/>
          <p:nvPr/>
        </p:nvSpPr>
        <p:spPr bwMode="invGray">
          <a:xfrm>
            <a:off x="285750" y="263525"/>
            <a:ext cx="8858250" cy="665163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C901943-B32B-4625-B664-8882F32AAD6B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4">
            <a:extLst>
              <a:ext uri="{FF2B5EF4-FFF2-40B4-BE49-F238E27FC236}">
                <a16:creationId xmlns:a16="http://schemas.microsoft.com/office/drawing/2014/main" id="{51672D84-5030-4C07-85F1-E80DE2A5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5">
            <a:extLst>
              <a:ext uri="{FF2B5EF4-FFF2-40B4-BE49-F238E27FC236}">
                <a16:creationId xmlns:a16="http://schemas.microsoft.com/office/drawing/2014/main" id="{542CDE90-DEC9-49BC-A578-339C1E716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C098C820-23D3-4603-BB41-17753938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8282C-16AB-4EB6-926E-4C1B885A5F2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43935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4BB784B0-FFCD-4FC6-8284-AC989FBEE103}"/>
              </a:ext>
            </a:extLst>
          </p:cNvPr>
          <p:cNvSpPr/>
          <p:nvPr/>
        </p:nvSpPr>
        <p:spPr>
          <a:xfrm>
            <a:off x="0" y="3571875"/>
            <a:ext cx="9144000" cy="3286125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6C371807-9A5B-4B27-835D-65BAE68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933D43F9-6286-4461-8840-55A88793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6000AD83-CEC9-4AAC-8EF6-AF04FA41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3155-F20F-4C73-8851-3253CB46DAEA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54914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BF97B4-05C8-4B39-8653-942A6A38EA92}"/>
              </a:ext>
            </a:extLst>
          </p:cNvPr>
          <p:cNvSpPr/>
          <p:nvPr/>
        </p:nvSpPr>
        <p:spPr>
          <a:xfrm>
            <a:off x="0" y="6572250"/>
            <a:ext cx="9144000" cy="285750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664406-E306-48E8-BD87-6459C3A7ADED}"/>
              </a:ext>
            </a:extLst>
          </p:cNvPr>
          <p:cNvSpPr/>
          <p:nvPr/>
        </p:nvSpPr>
        <p:spPr>
          <a:xfrm>
            <a:off x="0" y="1588"/>
            <a:ext cx="9144000" cy="284162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971F878-FD6B-4823-B576-7D699F67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38" y="274638"/>
            <a:ext cx="8545512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29" name="텍스트 개체 틀 2">
            <a:extLst>
              <a:ext uri="{FF2B5EF4-FFF2-40B4-BE49-F238E27FC236}">
                <a16:creationId xmlns:a16="http://schemas.microsoft.com/office/drawing/2014/main" id="{90FB22A4-3B59-4423-BC0F-54487F12D5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213320-90F1-4DD9-A9AC-04265B6D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72250"/>
            <a:ext cx="2133600" cy="28575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3B09C-440E-4971-94CB-B7259B370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34D253-8C28-4A19-B9AA-FEED6FB8D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572250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AFD740D4-83DC-4B44-AD21-C2A5FEB23469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83073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10" r:id="rId1"/>
    <p:sldLayoutId id="2147485311" r:id="rId2"/>
    <p:sldLayoutId id="2147485312" r:id="rId3"/>
    <p:sldLayoutId id="2147485313" r:id="rId4"/>
    <p:sldLayoutId id="2147485314" r:id="rId5"/>
    <p:sldLayoutId id="2147485315" r:id="rId6"/>
    <p:sldLayoutId id="2147485316" r:id="rId7"/>
    <p:sldLayoutId id="2147485317" r:id="rId8"/>
    <p:sldLayoutId id="2147485318" r:id="rId9"/>
    <p:sldLayoutId id="2147485319" r:id="rId10"/>
    <p:sldLayoutId id="2147485320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6EEF0C0-0B54-42C4-A8C6-5CD3E7EB2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79712" y="980728"/>
            <a:ext cx="4875212" cy="71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4800" b="1" dirty="0">
                <a:solidFill>
                  <a:srgbClr val="0070C0"/>
                </a:solidFill>
              </a:rPr>
              <a:t>실 전 취 업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90C3DAF-8BB5-4CF1-BC95-F05C1AF68C87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339752" y="3861048"/>
            <a:ext cx="39608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2018.3 </a:t>
            </a:r>
            <a:r>
              <a:rPr lang="en-US" altLang="ko-KR" sz="2400">
                <a:latin typeface="+mj-lt"/>
                <a:ea typeface="+mj-ea"/>
              </a:rPr>
              <a:t>∼ 2024.3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endParaRPr lang="en-US" altLang="ko-KR" sz="10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>
                <a:latin typeface="+mj-lt"/>
                <a:ea typeface="+mj-ea"/>
              </a:rPr>
              <a:t>인덕대학교 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 err="1">
                <a:latin typeface="+mj-lt"/>
                <a:ea typeface="+mj-ea"/>
              </a:rPr>
              <a:t>컴퓨터소프트웨어학과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 </a:t>
            </a:r>
            <a:r>
              <a:rPr lang="ko-KR" altLang="en-US" sz="2400" dirty="0">
                <a:latin typeface="+mj-lt"/>
                <a:ea typeface="+mj-ea"/>
              </a:rPr>
              <a:t>교수 윤형태</a:t>
            </a:r>
            <a:endParaRPr lang="en-US" altLang="ko-KR" sz="2400" dirty="0">
              <a:latin typeface="+mj-lt"/>
              <a:ea typeface="+mj-ea"/>
            </a:endParaRPr>
          </a:p>
        </p:txBody>
      </p:sp>
      <p:sp>
        <p:nvSpPr>
          <p:cNvPr id="13317" name="TextBox 6">
            <a:extLst>
              <a:ext uri="{FF2B5EF4-FFF2-40B4-BE49-F238E27FC236}">
                <a16:creationId xmlns:a16="http://schemas.microsoft.com/office/drawing/2014/main" id="{0795375C-76E9-445B-B019-5C6EC99FF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1156" y="2076376"/>
            <a:ext cx="44894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12~14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주차</a:t>
            </a:r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. 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모의면접</a:t>
            </a:r>
          </a:p>
        </p:txBody>
      </p:sp>
    </p:spTree>
    <p:extLst>
      <p:ext uri="{BB962C8B-B14F-4D97-AF65-F5344CB8AC3E}">
        <p14:creationId xmlns:p14="http://schemas.microsoft.com/office/powerpoint/2010/main" val="16221219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C13B71-4406-4277-A5A2-BA6CF6899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546116"/>
              </p:ext>
            </p:extLst>
          </p:nvPr>
        </p:nvGraphicFramePr>
        <p:xfrm>
          <a:off x="359568" y="1052736"/>
          <a:ext cx="8532911" cy="4491070"/>
        </p:xfrm>
        <a:graphic>
          <a:graphicData uri="http://schemas.openxmlformats.org/drawingml/2006/table">
            <a:tbl>
              <a:tblPr/>
              <a:tblGrid>
                <a:gridCol w="582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2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1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60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07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주차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제목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4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이력서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기초정보입력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기타정보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2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사진</a:t>
                      </a:r>
                      <a:r>
                        <a:rPr kumimoji="0"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, </a:t>
                      </a: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프로젝트 정보 입력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3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생활비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꿈과 희망직업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발표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6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자기소개서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나의 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성격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ChatGPT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7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경험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지원동기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200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8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가입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2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9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자기소개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ChatGPT</a:t>
                      </a:r>
                      <a:r>
                        <a:rPr kumimoji="0"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이용</a:t>
                      </a: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568563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11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발표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42432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12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모의면접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면접질문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인성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10,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기술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76209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13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j-ea"/>
                        </a:rPr>
                        <a:t>경품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81162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</a:t>
                      </a: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21184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취업희망회사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관심회사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 조사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 err="1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csjob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사람인 이력서 제출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72768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9C97CB7A-9750-4687-999F-F1F7735E2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510989"/>
            <a:ext cx="8135937" cy="44787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주차별</a:t>
            </a:r>
            <a:r>
              <a:rPr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진행내용 및 평가기준</a:t>
            </a:r>
            <a:endParaRPr lang="en-US" altLang="ko-KR" sz="28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CC4E4251-14D7-4CDC-A9D9-F97D429DBA55}"/>
              </a:ext>
            </a:extLst>
          </p:cNvPr>
          <p:cNvSpPr txBox="1">
            <a:spLocks/>
          </p:cNvSpPr>
          <p:nvPr/>
        </p:nvSpPr>
        <p:spPr bwMode="auto">
          <a:xfrm>
            <a:off x="611560" y="1556792"/>
            <a:ext cx="813593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altLang="ko-KR" dirty="0">
                <a:solidFill>
                  <a:srgbClr val="0070C0"/>
                </a:solidFill>
              </a:rPr>
              <a:t>12</a:t>
            </a:r>
            <a:r>
              <a:rPr lang="ko-KR" altLang="en-US" dirty="0">
                <a:solidFill>
                  <a:srgbClr val="0070C0"/>
                </a:solidFill>
              </a:rPr>
              <a:t>주</a:t>
            </a:r>
            <a:r>
              <a:rPr lang="en-US" altLang="ko-KR" dirty="0">
                <a:solidFill>
                  <a:srgbClr val="0070C0"/>
                </a:solidFill>
              </a:rPr>
              <a:t>: </a:t>
            </a:r>
            <a:r>
              <a:rPr lang="en-US" altLang="ko-KR" dirty="0">
                <a:solidFill>
                  <a:schemeClr val="tx1"/>
                </a:solidFill>
              </a:rPr>
              <a:t>14</a:t>
            </a:r>
            <a:r>
              <a:rPr lang="ko-KR" altLang="en-US" dirty="0">
                <a:solidFill>
                  <a:schemeClr val="tx1"/>
                </a:solidFill>
              </a:rPr>
              <a:t>개 질문 답 작성 </a:t>
            </a:r>
            <a:endParaRPr lang="en-US" altLang="ko-KR" dirty="0">
              <a:solidFill>
                <a:schemeClr val="tx1"/>
              </a:solidFill>
            </a:endParaRPr>
          </a:p>
          <a:p>
            <a:pPr marL="0" indent="0" eaLnBrk="1" hangingPunct="1">
              <a:buClr>
                <a:srgbClr val="002060"/>
              </a:buClr>
              <a:buSzPct val="70000"/>
              <a:buNone/>
            </a:pPr>
            <a:r>
              <a:rPr lang="en-US" altLang="ko-KR" dirty="0">
                <a:solidFill>
                  <a:schemeClr val="tx1"/>
                </a:solidFill>
                <a:sym typeface="Wingdings" panose="05000000000000000000" pitchFamily="2" charset="2"/>
              </a:rPr>
              <a:t>             </a:t>
            </a:r>
            <a:r>
              <a:rPr lang="en-US" altLang="ko-KR" sz="2800" dirty="0">
                <a:solidFill>
                  <a:schemeClr val="tx1"/>
                </a:solidFill>
                <a:sym typeface="Wingdings" panose="05000000000000000000" pitchFamily="2" charset="2"/>
              </a:rPr>
              <a:t> csjob.induk.ac.kr</a:t>
            </a:r>
            <a:r>
              <a:rPr lang="ko-KR" alt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 입력</a:t>
            </a:r>
            <a:endParaRPr lang="en-US" altLang="ko-KR" sz="2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endParaRPr lang="en-US" altLang="ko-KR" dirty="0">
              <a:solidFill>
                <a:schemeClr val="tx1"/>
              </a:solidFill>
            </a:endParaRP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altLang="ko-KR" dirty="0">
                <a:solidFill>
                  <a:srgbClr val="0070C0"/>
                </a:solidFill>
              </a:rPr>
              <a:t>13-14</a:t>
            </a:r>
            <a:r>
              <a:rPr lang="ko-KR" altLang="en-US" dirty="0">
                <a:solidFill>
                  <a:srgbClr val="0070C0"/>
                </a:solidFill>
              </a:rPr>
              <a:t>주</a:t>
            </a:r>
            <a:r>
              <a:rPr lang="en-US" altLang="ko-KR" dirty="0">
                <a:solidFill>
                  <a:srgbClr val="0070C0"/>
                </a:solidFill>
              </a:rPr>
              <a:t>: </a:t>
            </a:r>
            <a:r>
              <a:rPr lang="ko-KR" altLang="en-US" dirty="0">
                <a:solidFill>
                  <a:schemeClr val="tx1"/>
                </a:solidFill>
              </a:rPr>
              <a:t>모의면접 실습</a:t>
            </a:r>
            <a:endParaRPr lang="en-US" altLang="ko-KR" dirty="0">
              <a:solidFill>
                <a:schemeClr val="tx1"/>
              </a:solidFill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334091D6-CDEB-405C-B7C0-F57748749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수업진행</a:t>
            </a:r>
            <a:endParaRPr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E2658A-9774-0552-BDE1-A64AF08EB9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>
            <a:extLst>
              <a:ext uri="{FF2B5EF4-FFF2-40B4-BE49-F238E27FC236}">
                <a16:creationId xmlns:a16="http://schemas.microsoft.com/office/drawing/2014/main" id="{1C4944EA-002B-3B34-44C3-2BD83787BD61}"/>
              </a:ext>
            </a:extLst>
          </p:cNvPr>
          <p:cNvSpPr txBox="1">
            <a:spLocks/>
          </p:cNvSpPr>
          <p:nvPr/>
        </p:nvSpPr>
        <p:spPr bwMode="auto">
          <a:xfrm>
            <a:off x="504031" y="908720"/>
            <a:ext cx="8135937" cy="3285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857250" indent="-4572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lang="ko-KR" altLang="en-US" b="1" dirty="0">
                <a:solidFill>
                  <a:srgbClr val="C00000"/>
                </a:solidFill>
              </a:rPr>
              <a:t>면접태도</a:t>
            </a:r>
            <a:r>
              <a:rPr lang="ko-KR" altLang="en-US" dirty="0">
                <a:solidFill>
                  <a:srgbClr val="0070C0"/>
                </a:solidFill>
              </a:rPr>
              <a:t> </a:t>
            </a:r>
            <a:r>
              <a:rPr lang="en-US" altLang="ko-KR" dirty="0">
                <a:solidFill>
                  <a:srgbClr val="0070C0"/>
                </a:solidFill>
              </a:rPr>
              <a:t>:</a:t>
            </a:r>
          </a:p>
          <a:p>
            <a:pPr lvl="1" eaLnBrk="1" hangingPunct="1">
              <a:buClr>
                <a:srgbClr val="002060"/>
              </a:buClr>
              <a:buSzPct val="80000"/>
              <a:buFont typeface="Arial" panose="020B0604020202020204" pitchFamily="34" charset="0"/>
              <a:buAutoNum type="arabicParenR"/>
            </a:pPr>
            <a:r>
              <a:rPr lang="ko-KR" altLang="en-US" dirty="0">
                <a:sym typeface="Wingdings" panose="05000000000000000000" pitchFamily="2" charset="2"/>
              </a:rPr>
              <a:t>호감이 가도록</a:t>
            </a:r>
            <a:r>
              <a:rPr lang="en-US" altLang="ko-KR" dirty="0">
                <a:sym typeface="Wingdings" panose="05000000000000000000" pitchFamily="2" charset="2"/>
              </a:rPr>
              <a:t>,</a:t>
            </a:r>
            <a:r>
              <a:rPr lang="ko-KR" altLang="en-US" dirty="0">
                <a:sym typeface="Wingdings" panose="05000000000000000000" pitchFamily="2" charset="2"/>
              </a:rPr>
              <a:t> 좋은 이미지 전달 필요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  <a:p>
            <a:pPr lvl="1" eaLnBrk="1" hangingPunct="1">
              <a:buClr>
                <a:srgbClr val="002060"/>
              </a:buClr>
              <a:buSzPct val="80000"/>
              <a:buFont typeface="Arial" panose="020B0604020202020204" pitchFamily="34" charset="0"/>
              <a:buAutoNum type="arabicParenR"/>
            </a:pPr>
            <a:r>
              <a:rPr lang="ko-KR" altLang="en-US" dirty="0">
                <a:sym typeface="Wingdings" panose="05000000000000000000" pitchFamily="2" charset="2"/>
              </a:rPr>
              <a:t>밝고 긍정적인 모습 필요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  <a:p>
            <a:pPr lvl="1" eaLnBrk="1" hangingPunct="1">
              <a:buClr>
                <a:srgbClr val="002060"/>
              </a:buClr>
              <a:buSzPct val="80000"/>
              <a:buFont typeface="Arial" panose="020B0604020202020204" pitchFamily="34" charset="0"/>
              <a:buAutoNum type="arabicParenR"/>
            </a:pPr>
            <a:r>
              <a:rPr lang="ko-KR" altLang="en-US" dirty="0">
                <a:sym typeface="Wingdings" panose="05000000000000000000" pitchFamily="2" charset="2"/>
              </a:rPr>
              <a:t>말은 얼버무리지 말고 또렷하게 말할 것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  <a:p>
            <a:pPr lvl="1" eaLnBrk="1" hangingPunct="1">
              <a:buClr>
                <a:srgbClr val="002060"/>
              </a:buClr>
              <a:buSzPct val="80000"/>
              <a:buFont typeface="Arial" panose="020B0604020202020204" pitchFamily="34" charset="0"/>
              <a:buAutoNum type="arabicParenR"/>
            </a:pPr>
            <a:r>
              <a:rPr lang="ko-KR" altLang="en-US" dirty="0">
                <a:sym typeface="Wingdings" panose="05000000000000000000" pitchFamily="2" charset="2"/>
              </a:rPr>
              <a:t>절대로 나쁜 얘기는 하지 말 것</a:t>
            </a:r>
            <a:r>
              <a:rPr lang="en-US" altLang="ko-KR" dirty="0">
                <a:sym typeface="Wingdings" panose="05000000000000000000" pitchFamily="2" charset="2"/>
              </a:rPr>
              <a:t>.</a:t>
            </a:r>
          </a:p>
          <a:p>
            <a:pPr lvl="1" eaLnBrk="1" hangingPunct="1">
              <a:buClr>
                <a:srgbClr val="002060"/>
              </a:buClr>
              <a:buSzPct val="80000"/>
              <a:buFont typeface="Arial" panose="020B0604020202020204" pitchFamily="34" charset="0"/>
              <a:buAutoNum type="arabicParenR"/>
            </a:pPr>
            <a:r>
              <a:rPr lang="ko-KR" altLang="en-US" dirty="0">
                <a:sym typeface="Wingdings" panose="05000000000000000000" pitchFamily="2" charset="2"/>
              </a:rPr>
              <a:t>바른 자세</a:t>
            </a:r>
            <a:endParaRPr lang="en-US" altLang="ko-KR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2997699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>
            <a:extLst>
              <a:ext uri="{FF2B5EF4-FFF2-40B4-BE49-F238E27FC236}">
                <a16:creationId xmlns:a16="http://schemas.microsoft.com/office/drawing/2014/main" id="{5B93EEFA-A530-457D-86DC-82871CFDD264}"/>
              </a:ext>
            </a:extLst>
          </p:cNvPr>
          <p:cNvSpPr txBox="1">
            <a:spLocks/>
          </p:cNvSpPr>
          <p:nvPr/>
        </p:nvSpPr>
        <p:spPr bwMode="auto">
          <a:xfrm>
            <a:off x="538163" y="1123950"/>
            <a:ext cx="7848600" cy="20748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400" dirty="0"/>
              <a:t>임의의 </a:t>
            </a:r>
            <a:r>
              <a:rPr lang="en-US" altLang="ko-KR" sz="2400" dirty="0"/>
              <a:t>2</a:t>
            </a:r>
            <a:r>
              <a:rPr lang="ko-KR" altLang="en-US" sz="2400" dirty="0" err="1"/>
              <a:t>개팀</a:t>
            </a:r>
            <a:r>
              <a:rPr lang="ko-KR" altLang="en-US" sz="2400" dirty="0"/>
              <a:t> 선택 </a:t>
            </a:r>
            <a:r>
              <a:rPr lang="en-US" altLang="ko-KR" sz="2400" dirty="0">
                <a:sym typeface="Wingdings" panose="05000000000000000000" pitchFamily="2" charset="2"/>
              </a:rPr>
              <a:t></a:t>
            </a:r>
            <a:r>
              <a:rPr lang="en-US" altLang="ko-KR" sz="2400" dirty="0"/>
              <a:t> </a:t>
            </a:r>
            <a:r>
              <a:rPr lang="ko-KR" altLang="en-US" sz="2400" dirty="0" err="1"/>
              <a:t>면접자팀</a:t>
            </a:r>
            <a:r>
              <a:rPr lang="en-US" altLang="ko-KR" sz="2400" dirty="0"/>
              <a:t>, </a:t>
            </a:r>
            <a:r>
              <a:rPr lang="ko-KR" altLang="en-US" sz="2400" dirty="0"/>
              <a:t>심사위원팀</a:t>
            </a:r>
            <a:endParaRPr lang="en-US" altLang="ko-KR" sz="2400" dirty="0"/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en-US" altLang="ko-KR" sz="2400" dirty="0"/>
              <a:t>1</a:t>
            </a:r>
            <a:r>
              <a:rPr lang="ko-KR" altLang="en-US" sz="2400" dirty="0"/>
              <a:t>분 자기소개 후</a:t>
            </a:r>
            <a:r>
              <a:rPr lang="en-US" altLang="ko-KR" sz="2400" dirty="0"/>
              <a:t>, </a:t>
            </a: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2400" dirty="0"/>
              <a:t>    </a:t>
            </a:r>
            <a:r>
              <a:rPr lang="ko-KR" altLang="en-US" sz="2400" dirty="0"/>
              <a:t>질문 </a:t>
            </a:r>
            <a:r>
              <a:rPr lang="en-US" altLang="ko-KR" sz="2400" dirty="0">
                <a:sym typeface="Wingdings" panose="05000000000000000000" pitchFamily="2" charset="2"/>
              </a:rPr>
              <a:t> </a:t>
            </a:r>
            <a:r>
              <a:rPr lang="ko-KR" altLang="en-US" sz="2400" dirty="0">
                <a:sym typeface="Wingdings" panose="05000000000000000000" pitchFamily="2" charset="2"/>
              </a:rPr>
              <a:t>인성 </a:t>
            </a:r>
            <a:r>
              <a:rPr lang="en-US" altLang="ko-KR" sz="2400" dirty="0">
                <a:sym typeface="Wingdings" panose="05000000000000000000" pitchFamily="2" charset="2"/>
              </a:rPr>
              <a:t>2</a:t>
            </a:r>
            <a:r>
              <a:rPr lang="ko-KR" altLang="en-US" sz="2400" dirty="0"/>
              <a:t>개</a:t>
            </a:r>
            <a:r>
              <a:rPr lang="en-US" altLang="ko-KR" sz="2400" dirty="0"/>
              <a:t>, </a:t>
            </a:r>
            <a:r>
              <a:rPr lang="ko-KR" altLang="en-US" sz="2400" dirty="0"/>
              <a:t>기술 </a:t>
            </a:r>
            <a:r>
              <a:rPr lang="en-US" altLang="ko-KR" sz="2400" dirty="0"/>
              <a:t>1</a:t>
            </a:r>
            <a:r>
              <a:rPr lang="ko-KR" altLang="en-US" sz="2400" dirty="0"/>
              <a:t>개</a:t>
            </a:r>
            <a:r>
              <a:rPr lang="en-US" altLang="ko-KR" sz="2400" dirty="0"/>
              <a:t>, </a:t>
            </a:r>
            <a:r>
              <a:rPr lang="ko-KR" altLang="en-US" sz="2400" dirty="0"/>
              <a:t>자유 </a:t>
            </a:r>
            <a:r>
              <a:rPr lang="en-US" altLang="ko-KR" sz="2400" dirty="0"/>
              <a:t>1</a:t>
            </a:r>
            <a:r>
              <a:rPr lang="ko-KR" altLang="en-US" sz="2400" dirty="0"/>
              <a:t>개</a:t>
            </a:r>
            <a:endParaRPr lang="en-US" altLang="ko-KR" sz="2400" dirty="0"/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400" dirty="0"/>
              <a:t>평가</a:t>
            </a:r>
            <a:r>
              <a:rPr lang="en-US" altLang="ko-KR" sz="2400" dirty="0"/>
              <a:t>: </a:t>
            </a:r>
            <a:r>
              <a:rPr lang="ko-KR" altLang="en-US" sz="2400" dirty="0">
                <a:solidFill>
                  <a:srgbClr val="C00000"/>
                </a:solidFill>
              </a:rPr>
              <a:t>심사위원이 순위결정 </a:t>
            </a:r>
            <a:r>
              <a:rPr lang="en-US" altLang="ko-KR" sz="2400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US" altLang="ko-KR" sz="2400" dirty="0">
                <a:solidFill>
                  <a:srgbClr val="C00000"/>
                </a:solidFill>
              </a:rPr>
              <a:t> </a:t>
            </a:r>
            <a:r>
              <a:rPr lang="ko-KR" altLang="en-US" sz="2400" dirty="0">
                <a:solidFill>
                  <a:srgbClr val="C00000"/>
                </a:solidFill>
              </a:rPr>
              <a:t>일등 </a:t>
            </a:r>
            <a:r>
              <a:rPr lang="en-US" altLang="ko-KR" sz="2400" dirty="0">
                <a:solidFill>
                  <a:srgbClr val="C00000"/>
                </a:solidFill>
              </a:rPr>
              <a:t>1</a:t>
            </a:r>
            <a:r>
              <a:rPr lang="ko-KR" altLang="en-US" sz="2400" dirty="0">
                <a:solidFill>
                  <a:srgbClr val="C00000"/>
                </a:solidFill>
              </a:rPr>
              <a:t>명만 포상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DCE37FBA-9705-42BF-9C74-1435A8DB9661}"/>
              </a:ext>
            </a:extLst>
          </p:cNvPr>
          <p:cNvSpPr txBox="1">
            <a:spLocks/>
          </p:cNvSpPr>
          <p:nvPr/>
        </p:nvSpPr>
        <p:spPr bwMode="auto">
          <a:xfrm>
            <a:off x="395288" y="390525"/>
            <a:ext cx="81359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SzPct val="70000"/>
              <a:buFont typeface="Wingdings 2" panose="05020102010507070707" pitchFamily="18" charset="2"/>
              <a:buNone/>
            </a:pPr>
            <a:r>
              <a:rPr kumimoji="0"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2. </a:t>
            </a:r>
            <a:r>
              <a:rPr kumimoji="0"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모의면접 평가</a:t>
            </a:r>
            <a:endParaRPr kumimoji="0"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E963D3A4-978C-4DB5-B836-CE40AA86C0D7}"/>
              </a:ext>
            </a:extLst>
          </p:cNvPr>
          <p:cNvSpPr/>
          <p:nvPr/>
        </p:nvSpPr>
        <p:spPr>
          <a:xfrm>
            <a:off x="5006975" y="3670300"/>
            <a:ext cx="360363" cy="360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3AC6478F-E1B5-4463-94A6-6767C67CF683}"/>
              </a:ext>
            </a:extLst>
          </p:cNvPr>
          <p:cNvSpPr/>
          <p:nvPr/>
        </p:nvSpPr>
        <p:spPr>
          <a:xfrm>
            <a:off x="2740025" y="3670300"/>
            <a:ext cx="360363" cy="360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D4EB221D-B8EC-4A41-9C65-080EF7F4DDBA}"/>
              </a:ext>
            </a:extLst>
          </p:cNvPr>
          <p:cNvSpPr/>
          <p:nvPr/>
        </p:nvSpPr>
        <p:spPr>
          <a:xfrm>
            <a:off x="1725613" y="3684588"/>
            <a:ext cx="360362" cy="360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5B21CE40-0C24-48C2-A127-2DF6F68821E3}"/>
              </a:ext>
            </a:extLst>
          </p:cNvPr>
          <p:cNvSpPr/>
          <p:nvPr/>
        </p:nvSpPr>
        <p:spPr>
          <a:xfrm>
            <a:off x="2238375" y="3686175"/>
            <a:ext cx="358775" cy="360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1F1F12D5-2B29-4885-9DDA-4E7211717687}"/>
              </a:ext>
            </a:extLst>
          </p:cNvPr>
          <p:cNvSpPr/>
          <p:nvPr/>
        </p:nvSpPr>
        <p:spPr>
          <a:xfrm>
            <a:off x="4203700" y="4791075"/>
            <a:ext cx="360363" cy="36036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3FF44A81-AC4C-462F-B50B-AD9BD72C6DFA}"/>
              </a:ext>
            </a:extLst>
          </p:cNvPr>
          <p:cNvSpPr/>
          <p:nvPr/>
        </p:nvSpPr>
        <p:spPr>
          <a:xfrm>
            <a:off x="4770438" y="4791075"/>
            <a:ext cx="360362" cy="35877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0022B4A5-EB77-4E8E-A692-9A53AE2CAC9F}"/>
              </a:ext>
            </a:extLst>
          </p:cNvPr>
          <p:cNvSpPr/>
          <p:nvPr/>
        </p:nvSpPr>
        <p:spPr>
          <a:xfrm>
            <a:off x="5356225" y="4791075"/>
            <a:ext cx="360363" cy="35877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9580EBFC-C0D6-4397-93F7-F11550492CFE}"/>
              </a:ext>
            </a:extLst>
          </p:cNvPr>
          <p:cNvSpPr/>
          <p:nvPr/>
        </p:nvSpPr>
        <p:spPr>
          <a:xfrm>
            <a:off x="5943600" y="4791075"/>
            <a:ext cx="358775" cy="35877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7" name="화살표: 오른쪽 6">
            <a:extLst>
              <a:ext uri="{FF2B5EF4-FFF2-40B4-BE49-F238E27FC236}">
                <a16:creationId xmlns:a16="http://schemas.microsoft.com/office/drawing/2014/main" id="{D83DF530-40F5-49AE-A259-5D1DEBEE5E2E}"/>
              </a:ext>
            </a:extLst>
          </p:cNvPr>
          <p:cNvSpPr/>
          <p:nvPr/>
        </p:nvSpPr>
        <p:spPr>
          <a:xfrm>
            <a:off x="3298825" y="3665538"/>
            <a:ext cx="498475" cy="3683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421" name="TextBox 7">
            <a:extLst>
              <a:ext uri="{FF2B5EF4-FFF2-40B4-BE49-F238E27FC236}">
                <a16:creationId xmlns:a16="http://schemas.microsoft.com/office/drawing/2014/main" id="{AD0B3ADD-978A-4607-A9AF-C7C05D392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3113" y="4132263"/>
            <a:ext cx="8627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lang="ko-KR" altLang="en-US" sz="1800" b="1" dirty="0" err="1">
                <a:solidFill>
                  <a:schemeClr val="tx1"/>
                </a:solidFill>
                <a:latin typeface="굴림" panose="020B0600000101010101" pitchFamily="50" charset="-127"/>
              </a:rPr>
              <a:t>면접팀</a:t>
            </a:r>
            <a:endParaRPr lang="ko-KR" altLang="en-US" sz="1800" b="1" dirty="0">
              <a:solidFill>
                <a:schemeClr val="tx1"/>
              </a:solidFill>
              <a:latin typeface="굴림" panose="020B0600000101010101" pitchFamily="50" charset="-127"/>
            </a:endParaRPr>
          </a:p>
        </p:txBody>
      </p:sp>
      <p:sp>
        <p:nvSpPr>
          <p:cNvPr id="17422" name="TextBox 17">
            <a:extLst>
              <a:ext uri="{FF2B5EF4-FFF2-40B4-BE49-F238E27FC236}">
                <a16:creationId xmlns:a16="http://schemas.microsoft.com/office/drawing/2014/main" id="{115EB98B-E7DD-488D-812C-E0BE29F79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625" y="5146675"/>
            <a:ext cx="131478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lang="ko-KR" altLang="en-US" sz="1800" b="1" dirty="0">
                <a:solidFill>
                  <a:schemeClr val="tx1"/>
                </a:solidFill>
                <a:latin typeface="굴림" panose="020B0600000101010101" pitchFamily="50" charset="-127"/>
              </a:rPr>
              <a:t>심사위원팀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11DC5F3-F108-467D-BD1D-4C3117889180}"/>
              </a:ext>
            </a:extLst>
          </p:cNvPr>
          <p:cNvSpPr/>
          <p:nvPr/>
        </p:nvSpPr>
        <p:spPr>
          <a:xfrm>
            <a:off x="3995738" y="3419475"/>
            <a:ext cx="2489200" cy="230505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>
            <a:extLst>
              <a:ext uri="{FF2B5EF4-FFF2-40B4-BE49-F238E27FC236}">
                <a16:creationId xmlns:a16="http://schemas.microsoft.com/office/drawing/2014/main" id="{EBA412FF-2221-40D7-A252-731BF0DDD66B}"/>
              </a:ext>
            </a:extLst>
          </p:cNvPr>
          <p:cNvSpPr txBox="1">
            <a:spLocks/>
          </p:cNvSpPr>
          <p:nvPr/>
        </p:nvSpPr>
        <p:spPr bwMode="auto">
          <a:xfrm>
            <a:off x="395288" y="1412875"/>
            <a:ext cx="835342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C00000"/>
              </a:buClr>
              <a:buFontTx/>
              <a:buAutoNum type="circleNumDbPlain"/>
            </a:pPr>
            <a:r>
              <a:rPr lang="ko-KR" altLang="en-US" sz="2800" dirty="0">
                <a:latin typeface="+mj-lt"/>
              </a:rPr>
              <a:t>본인이 한 프로젝트 및 관련기술에 대해 설명하세요</a:t>
            </a:r>
            <a:r>
              <a:rPr lang="en-US" altLang="ko-KR" sz="2800" dirty="0">
                <a:latin typeface="+mj-lt"/>
              </a:rPr>
              <a:t>.</a:t>
            </a:r>
            <a:endParaRPr lang="ko-KR" altLang="en-US" sz="2800" dirty="0">
              <a:latin typeface="+mj-lt"/>
            </a:endParaRP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/>
            </a:pPr>
            <a:r>
              <a:rPr lang="ko-KR" altLang="en-US" sz="2800" dirty="0">
                <a:latin typeface="+mj-lt"/>
              </a:rPr>
              <a:t>자기 성격의 장단점은 무엇인가요 </a:t>
            </a:r>
            <a:r>
              <a:rPr lang="en-US" altLang="ko-KR" sz="2800" dirty="0">
                <a:latin typeface="+mj-lt"/>
              </a:rPr>
              <a:t>?</a:t>
            </a:r>
            <a:endParaRPr lang="ko-KR" altLang="en-US" sz="2800" dirty="0">
              <a:latin typeface="+mj-lt"/>
            </a:endParaRP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/>
            </a:pPr>
            <a:r>
              <a:rPr lang="ko-KR" altLang="en-US" sz="2800" dirty="0">
                <a:latin typeface="+mj-lt"/>
              </a:rPr>
              <a:t>왜 개발자가 되려고 하나요 </a:t>
            </a:r>
            <a:r>
              <a:rPr lang="en-US" altLang="ko-KR" sz="2800" dirty="0">
                <a:latin typeface="+mj-lt"/>
              </a:rPr>
              <a:t>?</a:t>
            </a:r>
            <a:r>
              <a:rPr lang="ko-KR" altLang="en-US" sz="2800" dirty="0">
                <a:latin typeface="+mj-lt"/>
              </a:rPr>
              <a:t> </a:t>
            </a:r>
            <a:endParaRPr lang="en-US" altLang="ko-KR" sz="2800" dirty="0">
              <a:latin typeface="+mj-lt"/>
            </a:endParaRP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/>
            </a:pPr>
            <a:r>
              <a:rPr lang="ko-KR" altLang="en-US" sz="2800" dirty="0">
                <a:latin typeface="+mj-lt"/>
              </a:rPr>
              <a:t>이 직무를 지원한 이유는 무엇인가요 </a:t>
            </a:r>
            <a:r>
              <a:rPr lang="en-US" altLang="ko-KR" sz="2800" dirty="0">
                <a:latin typeface="+mj-lt"/>
              </a:rPr>
              <a:t>? </a:t>
            </a: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/>
            </a:pPr>
            <a:r>
              <a:rPr lang="ko-KR" altLang="en-US" sz="2800" dirty="0">
                <a:latin typeface="+mj-lt"/>
              </a:rPr>
              <a:t>우리 회사에 지원한 이유는 무엇인가요 </a:t>
            </a:r>
            <a:r>
              <a:rPr lang="en-US" altLang="ko-KR" sz="2800" dirty="0">
                <a:latin typeface="+mj-lt"/>
              </a:rPr>
              <a:t>?</a:t>
            </a:r>
            <a:endParaRPr lang="ko-KR" altLang="en-US" sz="2800" dirty="0">
              <a:latin typeface="+mj-lt"/>
            </a:endParaRP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/>
            </a:pPr>
            <a:endParaRPr lang="ko-KR" altLang="en-US" sz="2800" dirty="0"/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/>
            </a:pPr>
            <a:endParaRPr lang="ko-KR" altLang="en-US" sz="2800" dirty="0">
              <a:latin typeface="굴림" panose="020B0600000101010101" pitchFamily="50" charset="-127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934FFD1-D5F2-456A-A984-592DD380AAB1}"/>
              </a:ext>
            </a:extLst>
          </p:cNvPr>
          <p:cNvSpPr txBox="1">
            <a:spLocks/>
          </p:cNvSpPr>
          <p:nvPr/>
        </p:nvSpPr>
        <p:spPr bwMode="auto">
          <a:xfrm>
            <a:off x="395288" y="549275"/>
            <a:ext cx="81359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SzPct val="70000"/>
              <a:buFont typeface="Wingdings 2" panose="05020102010507070707" pitchFamily="18" charset="2"/>
              <a:buNone/>
            </a:pPr>
            <a:r>
              <a:rPr kumimoji="0"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3. </a:t>
            </a:r>
            <a:r>
              <a:rPr kumimoji="0"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인성 질문</a:t>
            </a:r>
            <a:endParaRPr kumimoji="0"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>
            <a:extLst>
              <a:ext uri="{FF2B5EF4-FFF2-40B4-BE49-F238E27FC236}">
                <a16:creationId xmlns:a16="http://schemas.microsoft.com/office/drawing/2014/main" id="{170D89CD-950A-46DC-8FB9-107741EEC798}"/>
              </a:ext>
            </a:extLst>
          </p:cNvPr>
          <p:cNvSpPr txBox="1">
            <a:spLocks/>
          </p:cNvSpPr>
          <p:nvPr/>
        </p:nvSpPr>
        <p:spPr bwMode="auto">
          <a:xfrm>
            <a:off x="539750" y="476250"/>
            <a:ext cx="7776666" cy="45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C00000"/>
              </a:buClr>
              <a:buFontTx/>
              <a:buAutoNum type="circleNumDbPlain" startAt="6"/>
            </a:pPr>
            <a:r>
              <a:rPr lang="ko-KR" altLang="en-US" sz="2800" dirty="0">
                <a:latin typeface="+mj-lt"/>
              </a:rPr>
              <a:t>팀프로젝트를 해 본 적이 있다면</a:t>
            </a:r>
            <a:r>
              <a:rPr lang="en-US" altLang="ko-KR" sz="2800" dirty="0">
                <a:latin typeface="+mj-lt"/>
              </a:rPr>
              <a:t>, </a:t>
            </a:r>
            <a:r>
              <a:rPr lang="ko-KR" altLang="en-US" sz="2800" dirty="0">
                <a:latin typeface="+mj-lt"/>
              </a:rPr>
              <a:t>어떤 프로젝트</a:t>
            </a:r>
            <a:r>
              <a:rPr lang="en-US" altLang="ko-KR" sz="2800" dirty="0">
                <a:latin typeface="+mj-lt"/>
              </a:rPr>
              <a:t>, </a:t>
            </a:r>
            <a:r>
              <a:rPr lang="ko-KR" altLang="en-US" sz="2800" dirty="0">
                <a:latin typeface="+mj-lt"/>
              </a:rPr>
              <a:t>담당 부분은 무엇인가요</a:t>
            </a:r>
            <a:r>
              <a:rPr lang="en-US" altLang="ko-KR" sz="2800" dirty="0">
                <a:latin typeface="+mj-lt"/>
              </a:rPr>
              <a:t>?</a:t>
            </a: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 startAt="6"/>
            </a:pPr>
            <a:r>
              <a:rPr lang="ko-KR" altLang="en-US" sz="2800" dirty="0">
                <a:latin typeface="+mj-lt"/>
              </a:rPr>
              <a:t>개발하다가 모를 때는 어떻게 합니까</a:t>
            </a:r>
            <a:r>
              <a:rPr lang="en-US" altLang="ko-KR" sz="2800" dirty="0">
                <a:latin typeface="+mj-lt"/>
              </a:rPr>
              <a:t>?</a:t>
            </a:r>
            <a:endParaRPr lang="ko-KR" altLang="en-US" sz="2800" dirty="0">
              <a:latin typeface="+mj-lt"/>
            </a:endParaRP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 startAt="6"/>
            </a:pPr>
            <a:r>
              <a:rPr lang="ko-KR" altLang="en-US" sz="2800" dirty="0">
                <a:latin typeface="+mj-lt"/>
              </a:rPr>
              <a:t>회사에 대한 궁금한 점이 있나요</a:t>
            </a:r>
            <a:r>
              <a:rPr lang="en-US" altLang="ko-KR" sz="2800" dirty="0">
                <a:latin typeface="+mj-lt"/>
              </a:rPr>
              <a:t>?</a:t>
            </a:r>
            <a:endParaRPr lang="ko-KR" altLang="en-US" sz="2800" dirty="0">
              <a:latin typeface="+mj-lt"/>
            </a:endParaRP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 startAt="6"/>
            </a:pPr>
            <a:r>
              <a:rPr lang="ko-KR" altLang="en-US" sz="2800" dirty="0">
                <a:latin typeface="+mj-lt"/>
              </a:rPr>
              <a:t>동료와 협업하는 경우</a:t>
            </a:r>
            <a:r>
              <a:rPr lang="en-US" altLang="ko-KR" sz="2800" dirty="0">
                <a:latin typeface="+mj-lt"/>
              </a:rPr>
              <a:t>, </a:t>
            </a:r>
            <a:r>
              <a:rPr lang="ko-KR" altLang="en-US" sz="2800" dirty="0">
                <a:latin typeface="+mj-lt"/>
              </a:rPr>
              <a:t>갈등이 생겼을 때 해결하는 방법은 </a:t>
            </a:r>
            <a:r>
              <a:rPr lang="en-US" altLang="ko-KR" sz="2800" dirty="0">
                <a:latin typeface="+mj-lt"/>
              </a:rPr>
              <a:t>?</a:t>
            </a:r>
          </a:p>
          <a:p>
            <a:pPr eaLnBrk="1" hangingPunct="1">
              <a:lnSpc>
                <a:spcPct val="150000"/>
              </a:lnSpc>
              <a:buClr>
                <a:srgbClr val="C00000"/>
              </a:buClr>
              <a:buFontTx/>
              <a:buAutoNum type="circleNumDbPlain" startAt="6"/>
            </a:pPr>
            <a:r>
              <a:rPr lang="ko-KR" altLang="en-US" sz="2800" dirty="0">
                <a:latin typeface="+mj-lt"/>
              </a:rPr>
              <a:t>스트레스를 어떻게 해결하나요 </a:t>
            </a:r>
            <a:r>
              <a:rPr lang="en-US" altLang="ko-KR" sz="2800" dirty="0">
                <a:latin typeface="+mj-lt"/>
              </a:rPr>
              <a:t>?</a:t>
            </a:r>
            <a:endParaRPr lang="ko-KR" altLang="en-US" sz="2800" dirty="0">
              <a:latin typeface="+mj-lt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id="{2FFB6EC3-09E9-4FB9-A3D6-AE916861D73E}"/>
              </a:ext>
            </a:extLst>
          </p:cNvPr>
          <p:cNvSpPr txBox="1">
            <a:spLocks/>
          </p:cNvSpPr>
          <p:nvPr/>
        </p:nvSpPr>
        <p:spPr bwMode="auto">
          <a:xfrm>
            <a:off x="395288" y="1412875"/>
            <a:ext cx="8425184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>
              <a:lnSpc>
                <a:spcPct val="150000"/>
              </a:lnSpc>
              <a:buFontTx/>
              <a:buAutoNum type="circleNumDbPlain"/>
            </a:pPr>
            <a:r>
              <a:rPr lang="en-US" altLang="ko-KR" sz="2800" dirty="0"/>
              <a:t>MVC </a:t>
            </a:r>
            <a:r>
              <a:rPr lang="ko-KR" altLang="en-US" sz="2800" dirty="0"/>
              <a:t>패턴에 대해 설명해보세요</a:t>
            </a:r>
            <a:r>
              <a:rPr lang="en-US" altLang="ko-KR" sz="2800" dirty="0"/>
              <a:t>. </a:t>
            </a:r>
          </a:p>
          <a:p>
            <a:pPr>
              <a:lnSpc>
                <a:spcPct val="150000"/>
              </a:lnSpc>
              <a:buFontTx/>
              <a:buAutoNum type="circleNumDbPlain"/>
            </a:pPr>
            <a:r>
              <a:rPr lang="en-US" altLang="ko-KR" sz="2800" dirty="0"/>
              <a:t>Framework</a:t>
            </a:r>
            <a:r>
              <a:rPr lang="ko-KR" altLang="en-US" sz="2800" dirty="0"/>
              <a:t>에 대해 설명해보세요</a:t>
            </a:r>
            <a:r>
              <a:rPr lang="en-US" altLang="ko-KR" sz="2800" dirty="0"/>
              <a:t>. </a:t>
            </a:r>
          </a:p>
          <a:p>
            <a:pPr>
              <a:lnSpc>
                <a:spcPct val="150000"/>
              </a:lnSpc>
              <a:buFontTx/>
              <a:buAutoNum type="circleNumDbPlain"/>
            </a:pPr>
            <a:r>
              <a:rPr lang="ko-KR" altLang="en-US" sz="2800" dirty="0"/>
              <a:t>객체지향</a:t>
            </a:r>
            <a:r>
              <a:rPr lang="en-US" altLang="ko-KR" sz="2800" dirty="0"/>
              <a:t>(OOPS)</a:t>
            </a:r>
            <a:r>
              <a:rPr lang="ko-KR" altLang="en-US" sz="2800" dirty="0"/>
              <a:t> 프로그래밍이란 무엇 인가요 </a:t>
            </a:r>
            <a:r>
              <a:rPr lang="en-US" altLang="ko-KR" sz="2800" dirty="0"/>
              <a:t>?</a:t>
            </a:r>
            <a:endParaRPr lang="ko-KR" altLang="en-US" sz="2800" dirty="0"/>
          </a:p>
          <a:p>
            <a:pPr>
              <a:lnSpc>
                <a:spcPct val="150000"/>
              </a:lnSpc>
              <a:buFontTx/>
              <a:buAutoNum type="circleNumDbPlain"/>
            </a:pPr>
            <a:r>
              <a:rPr lang="en-US" altLang="ko-KR" sz="2800" dirty="0"/>
              <a:t>RESTful API</a:t>
            </a:r>
            <a:r>
              <a:rPr lang="ko-KR" altLang="en-US" sz="2800" dirty="0"/>
              <a:t>에 대해 설명해보세요</a:t>
            </a:r>
            <a:r>
              <a:rPr lang="en-US" altLang="ko-KR" sz="2800" dirty="0"/>
              <a:t>.</a:t>
            </a:r>
            <a:endParaRPr lang="ko-KR" altLang="en-US" sz="2800" dirty="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29E5B35C-029E-4A7C-BB57-2E66F1F97525}"/>
              </a:ext>
            </a:extLst>
          </p:cNvPr>
          <p:cNvSpPr txBox="1">
            <a:spLocks/>
          </p:cNvSpPr>
          <p:nvPr/>
        </p:nvSpPr>
        <p:spPr bwMode="auto">
          <a:xfrm>
            <a:off x="395288" y="549275"/>
            <a:ext cx="81359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SzPct val="70000"/>
              <a:buFont typeface="Wingdings 2" panose="05020102010507070707" pitchFamily="18" charset="2"/>
              <a:buNone/>
            </a:pPr>
            <a:r>
              <a:rPr kumimoji="0"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4. </a:t>
            </a:r>
            <a:r>
              <a:rPr kumimoji="0"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기술 질문</a:t>
            </a:r>
            <a:endParaRPr kumimoji="0"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47B0932A-2243-45DF-88AC-4F451CAEA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692696"/>
            <a:ext cx="7999839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424469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yht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4FAD260B-2F40-4B41-AE1F-BA214B5C4236}" vid="{D5983386-2A24-4C85-BEFF-01FF7F365E56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1339</TotalTime>
  <Words>329</Words>
  <Application>Microsoft Office PowerPoint</Application>
  <PresentationFormat>화면 슬라이드 쇼(4:3)</PresentationFormat>
  <Paragraphs>86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굴림</vt:lpstr>
      <vt:lpstr>Arial</vt:lpstr>
      <vt:lpstr>Wingdings</vt:lpstr>
      <vt:lpstr>Wingdings 2</vt:lpstr>
      <vt:lpstr>테마1</vt:lpstr>
      <vt:lpstr>실 전 취 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인덕대학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쇼핑몰 구축</dc:title>
  <dc:creator>YHT</dc:creator>
  <cp:lastModifiedBy>형태 윤</cp:lastModifiedBy>
  <cp:revision>185</cp:revision>
  <dcterms:created xsi:type="dcterms:W3CDTF">2007-08-26T01:30:15Z</dcterms:created>
  <dcterms:modified xsi:type="dcterms:W3CDTF">2025-05-10T06:18:21Z</dcterms:modified>
</cp:coreProperties>
</file>