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21" r:id="rId1"/>
  </p:sldMasterIdLst>
  <p:notesMasterIdLst>
    <p:notesMasterId r:id="rId9"/>
  </p:notesMasterIdLst>
  <p:handoutMasterIdLst>
    <p:handoutMasterId r:id="rId10"/>
  </p:handoutMasterIdLst>
  <p:sldIdLst>
    <p:sldId id="361" r:id="rId2"/>
    <p:sldId id="306" r:id="rId3"/>
    <p:sldId id="271" r:id="rId4"/>
    <p:sldId id="268" r:id="rId5"/>
    <p:sldId id="364" r:id="rId6"/>
    <p:sldId id="362" r:id="rId7"/>
    <p:sldId id="280" r:id="rId8"/>
  </p:sldIdLst>
  <p:sldSz cx="9144000" cy="6858000" type="screen4x3"/>
  <p:notesSz cx="6858000" cy="9144000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BDBDB"/>
    <a:srgbClr val="F0F0F0"/>
    <a:srgbClr val="FFFFFF"/>
    <a:srgbClr val="0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36" autoAdjust="0"/>
  </p:normalViewPr>
  <p:slideViewPr>
    <p:cSldViewPr>
      <p:cViewPr varScale="1">
        <p:scale>
          <a:sx n="95" d="100"/>
          <a:sy n="95" d="100"/>
        </p:scale>
        <p:origin x="122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>
            <a:extLst>
              <a:ext uri="{FF2B5EF4-FFF2-40B4-BE49-F238E27FC236}">
                <a16:creationId xmlns:a16="http://schemas.microsoft.com/office/drawing/2014/main" id="{74CF838A-FD9C-4D6B-843A-51810D9F312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79" name="Rectangle 3">
            <a:extLst>
              <a:ext uri="{FF2B5EF4-FFF2-40B4-BE49-F238E27FC236}">
                <a16:creationId xmlns:a16="http://schemas.microsoft.com/office/drawing/2014/main" id="{48BF251D-4264-4F16-9630-FA10508147F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0" name="Rectangle 4">
            <a:extLst>
              <a:ext uri="{FF2B5EF4-FFF2-40B4-BE49-F238E27FC236}">
                <a16:creationId xmlns:a16="http://schemas.microsoft.com/office/drawing/2014/main" id="{C8A5B619-38CA-4A41-952A-5FF0C66BF30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6981" name="Rectangle 5">
            <a:extLst>
              <a:ext uri="{FF2B5EF4-FFF2-40B4-BE49-F238E27FC236}">
                <a16:creationId xmlns:a16="http://schemas.microsoft.com/office/drawing/2014/main" id="{E5016DA5-236B-4C4F-9658-957B44D7B1D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54B21C44-E8A3-47AB-82AA-284CD8D4D90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>
            <a:extLst>
              <a:ext uri="{FF2B5EF4-FFF2-40B4-BE49-F238E27FC236}">
                <a16:creationId xmlns:a16="http://schemas.microsoft.com/office/drawing/2014/main" id="{22F95415-9B2C-4203-BD89-F5CA001B4B5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A21CC2B3-75C1-44B4-9402-14D1A69217B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71AB1BEB-5121-4974-B0CE-124A289B181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7" name="Rectangle 5">
            <a:extLst>
              <a:ext uri="{FF2B5EF4-FFF2-40B4-BE49-F238E27FC236}">
                <a16:creationId xmlns:a16="http://schemas.microsoft.com/office/drawing/2014/main" id="{EFD6C77A-B76D-495A-989C-E2C45F45AAA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131078" name="Rectangle 6">
            <a:extLst>
              <a:ext uri="{FF2B5EF4-FFF2-40B4-BE49-F238E27FC236}">
                <a16:creationId xmlns:a16="http://schemas.microsoft.com/office/drawing/2014/main" id="{A0BE8369-6D1B-43AF-9C8D-8E51F37377B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1079" name="Rectangle 7">
            <a:extLst>
              <a:ext uri="{FF2B5EF4-FFF2-40B4-BE49-F238E27FC236}">
                <a16:creationId xmlns:a16="http://schemas.microsoft.com/office/drawing/2014/main" id="{304ED1F4-2606-4614-8564-87A2F30E98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/>
            </a:lvl1pPr>
          </a:lstStyle>
          <a:p>
            <a:pPr>
              <a:defRPr/>
            </a:pPr>
            <a:fld id="{F4BFD34B-3E98-4FC3-8793-379F4661625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9F784A67-8A13-47B6-BE15-41348A4BBBFD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BD04A358-0F64-4E0E-80DE-93D687CE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C71EBC7B-5F19-4920-8EF2-85DD81430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6B8C9A9D-341B-448A-BB99-F32C8CAD6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E412A-FB89-485F-8DDB-392B8D5D13D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09660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C3294305-0707-411F-A9CC-668EFC95BA63}"/>
              </a:ext>
            </a:extLst>
          </p:cNvPr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198185A-D30C-4B1E-B349-E21D5F66F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9819478B-E8BE-44A2-885D-365FCC68A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43C28290-5902-4F22-9B6A-A02357A8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5DE11-1B0C-4123-979C-EC272B582FAF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9457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27ABF88-5DF5-475F-84C0-B9856D7D28C9}"/>
              </a:ext>
            </a:extLst>
          </p:cNvPr>
          <p:cNvSpPr/>
          <p:nvPr/>
        </p:nvSpPr>
        <p:spPr>
          <a:xfrm>
            <a:off x="7643813" y="-15875"/>
            <a:ext cx="1500187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771EE88F-F2FE-4B83-B359-06B38F97C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21B3670D-B17D-4BF4-938A-2A3DF1AD7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55CB931-779B-4851-A771-D6C766E6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512AE-4F20-4314-ADBE-70192DA32C11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8117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25DFB82B-B63C-4EB2-86C8-6379AC040C06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5" name="날짜 개체 틀 3">
            <a:extLst>
              <a:ext uri="{FF2B5EF4-FFF2-40B4-BE49-F238E27FC236}">
                <a16:creationId xmlns:a16="http://schemas.microsoft.com/office/drawing/2014/main" id="{E9DB85E3-A749-4764-8D44-5E3091FD4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0A2CC04A-07D8-470E-B57C-C877D0ED8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5B7A0F8B-802E-4CD9-AB68-141A187F8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EE7B4-0364-4E7E-9323-56BEAB07FEC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0613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:a16="http://schemas.microsoft.com/office/drawing/2014/main" id="{84C2B63A-D719-4477-B4C6-BA3058B72527}"/>
              </a:ext>
            </a:extLst>
          </p:cNvPr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F78D72D6-AC92-4C3A-92F9-A57DCD55F612}"/>
              </a:ext>
            </a:extLst>
          </p:cNvPr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바닥글 개체 틀 4">
            <a:extLst>
              <a:ext uri="{FF2B5EF4-FFF2-40B4-BE49-F238E27FC236}">
                <a16:creationId xmlns:a16="http://schemas.microsoft.com/office/drawing/2014/main" id="{8DD44880-19F3-4C8A-9521-475A5D6BA1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슬라이드 번호 개체 틀 5">
            <a:extLst>
              <a:ext uri="{FF2B5EF4-FFF2-40B4-BE49-F238E27FC236}">
                <a16:creationId xmlns:a16="http://schemas.microsoft.com/office/drawing/2014/main" id="{13DA9782-42A0-46EB-B37C-B2A2003F0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6ED22-CDA8-41F5-BE6E-07A12940ABFD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FDDC1982-1C62-4D86-A466-0496B1660C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4617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6FD9391A-B70F-410B-B041-C8EBDF95F67D}"/>
              </a:ext>
            </a:extLst>
          </p:cNvPr>
          <p:cNvSpPr/>
          <p:nvPr/>
        </p:nvSpPr>
        <p:spPr>
          <a:xfrm>
            <a:off x="0" y="285750"/>
            <a:ext cx="9144000" cy="1143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DE17994F-9BF9-4751-9471-B2B10A700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00348589-3908-4E79-B689-1672553D5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6">
            <a:extLst>
              <a:ext uri="{FF2B5EF4-FFF2-40B4-BE49-F238E27FC236}">
                <a16:creationId xmlns:a16="http://schemas.microsoft.com/office/drawing/2014/main" id="{6EEB1B9E-C6B8-42DF-8155-1A3637C0D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45235-18B6-44A2-ACF8-482195106D49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7776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FCE84667-A709-49F5-B8B0-A25B331A4829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88A83DD1-DB53-4073-B93B-5EF70A7336CF}"/>
              </a:ext>
            </a:extLst>
          </p:cNvPr>
          <p:cNvSpPr/>
          <p:nvPr/>
        </p:nvSpPr>
        <p:spPr>
          <a:xfrm>
            <a:off x="8859838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9" name="날짜 개체 틀 6">
            <a:extLst>
              <a:ext uri="{FF2B5EF4-FFF2-40B4-BE49-F238E27FC236}">
                <a16:creationId xmlns:a16="http://schemas.microsoft.com/office/drawing/2014/main" id="{5D0B7D23-01EA-4E9C-9C9A-226A9D30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1" name="바닥글 개체 틀 7">
            <a:extLst>
              <a:ext uri="{FF2B5EF4-FFF2-40B4-BE49-F238E27FC236}">
                <a16:creationId xmlns:a16="http://schemas.microsoft.com/office/drawing/2014/main" id="{AA1C0C76-104F-4FD2-A9C8-B0DC369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3" name="슬라이드 번호 개체 틀 8">
            <a:extLst>
              <a:ext uri="{FF2B5EF4-FFF2-40B4-BE49-F238E27FC236}">
                <a16:creationId xmlns:a16="http://schemas.microsoft.com/office/drawing/2014/main" id="{5E86E5F5-FA66-4B4B-AE8A-46617F985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7F852-1F7A-4E6E-98A0-5FADC4E4BCF0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21103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62E6DD95-9D3E-4647-A70E-FF1AF250B467}"/>
              </a:ext>
            </a:extLst>
          </p:cNvPr>
          <p:cNvSpPr/>
          <p:nvPr/>
        </p:nvSpPr>
        <p:spPr>
          <a:xfrm>
            <a:off x="428625" y="0"/>
            <a:ext cx="8286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날짜 개체 틀 2">
            <a:extLst>
              <a:ext uri="{FF2B5EF4-FFF2-40B4-BE49-F238E27FC236}">
                <a16:creationId xmlns:a16="http://schemas.microsoft.com/office/drawing/2014/main" id="{44BEA471-F5EC-4041-933D-2C1263216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3">
            <a:extLst>
              <a:ext uri="{FF2B5EF4-FFF2-40B4-BE49-F238E27FC236}">
                <a16:creationId xmlns:a16="http://schemas.microsoft.com/office/drawing/2014/main" id="{A480BBA7-F168-4E7A-B274-A93112933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4">
            <a:extLst>
              <a:ext uri="{FF2B5EF4-FFF2-40B4-BE49-F238E27FC236}">
                <a16:creationId xmlns:a16="http://schemas.microsoft.com/office/drawing/2014/main" id="{2A3CEA7B-EBAD-47A1-89E8-62D3D377C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1212-F464-4235-9280-3E590F4EEEE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53173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>
            <a:extLst>
              <a:ext uri="{FF2B5EF4-FFF2-40B4-BE49-F238E27FC236}">
                <a16:creationId xmlns:a16="http://schemas.microsoft.com/office/drawing/2014/main" id="{0A892B7C-9085-4175-8DDE-35572528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바닥글 개체 틀 4">
            <a:extLst>
              <a:ext uri="{FF2B5EF4-FFF2-40B4-BE49-F238E27FC236}">
                <a16:creationId xmlns:a16="http://schemas.microsoft.com/office/drawing/2014/main" id="{E6599789-9EB2-4B1D-8226-35A76E152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E09FAF59-F9F5-4266-85D9-844C454D0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981E4-1733-4DDA-89EC-FBB3787D2054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107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07626456-4077-4EEC-8688-1F634AC2DC14}"/>
              </a:ext>
            </a:extLst>
          </p:cNvPr>
          <p:cNvSpPr/>
          <p:nvPr/>
        </p:nvSpPr>
        <p:spPr bwMode="invGray">
          <a:xfrm>
            <a:off x="285750" y="263525"/>
            <a:ext cx="8858250" cy="665163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3C901943-B32B-4625-B664-8882F32AAD6B}"/>
              </a:ext>
            </a:extLst>
          </p:cNvPr>
          <p:cNvSpPr/>
          <p:nvPr/>
        </p:nvSpPr>
        <p:spPr>
          <a:xfrm>
            <a:off x="0" y="0"/>
            <a:ext cx="28575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4">
            <a:extLst>
              <a:ext uri="{FF2B5EF4-FFF2-40B4-BE49-F238E27FC236}">
                <a16:creationId xmlns:a16="http://schemas.microsoft.com/office/drawing/2014/main" id="{51672D84-5030-4C07-85F1-E80DE2A58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바닥글 개체 틀 5">
            <a:extLst>
              <a:ext uri="{FF2B5EF4-FFF2-40B4-BE49-F238E27FC236}">
                <a16:creationId xmlns:a16="http://schemas.microsoft.com/office/drawing/2014/main" id="{542CDE90-DEC9-49BC-A578-339C1E716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C098C820-23D3-4603-BB41-177539385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6B84-DCD7-4220-A88D-D5266EC74D5E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9319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4BB784B0-FFCD-4FC6-8284-AC989FBEE103}"/>
              </a:ext>
            </a:extLst>
          </p:cNvPr>
          <p:cNvSpPr/>
          <p:nvPr/>
        </p:nvSpPr>
        <p:spPr>
          <a:xfrm>
            <a:off x="0" y="3571875"/>
            <a:ext cx="9144000" cy="3286125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/>
          </a:p>
        </p:txBody>
      </p:sp>
      <p:sp>
        <p:nvSpPr>
          <p:cNvPr id="6" name="날짜 개체 틀 4">
            <a:extLst>
              <a:ext uri="{FF2B5EF4-FFF2-40B4-BE49-F238E27FC236}">
                <a16:creationId xmlns:a16="http://schemas.microsoft.com/office/drawing/2014/main" id="{6C371807-9A5B-4B27-835D-65BAE683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바닥글 개체 틀 5">
            <a:extLst>
              <a:ext uri="{FF2B5EF4-FFF2-40B4-BE49-F238E27FC236}">
                <a16:creationId xmlns:a16="http://schemas.microsoft.com/office/drawing/2014/main" id="{933D43F9-6286-4461-8840-55A88793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572250"/>
            <a:ext cx="2895600" cy="2984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슬라이드 번호 개체 틀 6">
            <a:extLst>
              <a:ext uri="{FF2B5EF4-FFF2-40B4-BE49-F238E27FC236}">
                <a16:creationId xmlns:a16="http://schemas.microsoft.com/office/drawing/2014/main" id="{6000AD83-CEC9-4AAC-8EF6-AF04FA41C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907A7-FD85-4E6E-9101-283BF1827BDB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005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>
            <a:extLst>
              <a:ext uri="{FF2B5EF4-FFF2-40B4-BE49-F238E27FC236}">
                <a16:creationId xmlns:a16="http://schemas.microsoft.com/office/drawing/2014/main" id="{41BF97B4-05C8-4B39-8653-942A6A38EA92}"/>
              </a:ext>
            </a:extLst>
          </p:cNvPr>
          <p:cNvSpPr/>
          <p:nvPr/>
        </p:nvSpPr>
        <p:spPr>
          <a:xfrm>
            <a:off x="0" y="6572250"/>
            <a:ext cx="9144000" cy="285750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664406-E306-48E8-BD87-6459C3A7ADED}"/>
              </a:ext>
            </a:extLst>
          </p:cNvPr>
          <p:cNvSpPr/>
          <p:nvPr/>
        </p:nvSpPr>
        <p:spPr>
          <a:xfrm>
            <a:off x="0" y="1588"/>
            <a:ext cx="9144000" cy="284162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kumimoji="0" lang="ko-KR" altLang="en-US"/>
          </a:p>
        </p:txBody>
      </p:sp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971F878-FD6B-4823-B576-7D699F676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738" y="274638"/>
            <a:ext cx="8545512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1029" name="텍스트 개체 틀 2">
            <a:extLst>
              <a:ext uri="{FF2B5EF4-FFF2-40B4-BE49-F238E27FC236}">
                <a16:creationId xmlns:a16="http://schemas.microsoft.com/office/drawing/2014/main" id="{90FB22A4-3B59-4423-BC0F-54487F12D5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altLang="ko-KR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C213320-90F1-4DD9-A9AC-04265B6D66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572250"/>
            <a:ext cx="2133600" cy="28575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D23B09C-440E-4971-94CB-B7259B370A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572250"/>
            <a:ext cx="2895600" cy="28575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34D253-8C28-4A19-B9AA-FEED6FB8D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572250"/>
            <a:ext cx="2133600" cy="2857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0" hangingPunct="1">
              <a:defRPr kumimoji="0" sz="1200"/>
            </a:lvl1pPr>
          </a:lstStyle>
          <a:p>
            <a:pPr>
              <a:defRPr/>
            </a:pPr>
            <a:fld id="{D7AF7CD7-7F41-47D8-9232-D70213E559A3}" type="slidenum">
              <a:rPr lang="en-US" altLang="ko-KR" smtClean="0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3389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22" r:id="rId1"/>
    <p:sldLayoutId id="2147485223" r:id="rId2"/>
    <p:sldLayoutId id="2147485224" r:id="rId3"/>
    <p:sldLayoutId id="2147485225" r:id="rId4"/>
    <p:sldLayoutId id="2147485226" r:id="rId5"/>
    <p:sldLayoutId id="2147485227" r:id="rId6"/>
    <p:sldLayoutId id="2147485228" r:id="rId7"/>
    <p:sldLayoutId id="2147485229" r:id="rId8"/>
    <p:sldLayoutId id="2147485230" r:id="rId9"/>
    <p:sldLayoutId id="2147485231" r:id="rId10"/>
    <p:sldLayoutId id="2147485232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굴림" charset="-127"/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lr>
          <a:srgbClr val="C9824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6EEF0C0-0B54-42C4-A8C6-5CD3E7EB2D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95736" y="980728"/>
            <a:ext cx="4875212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o-KR" altLang="en-US" sz="4800" b="1" dirty="0">
                <a:solidFill>
                  <a:srgbClr val="0070C0"/>
                </a:solidFill>
              </a:rPr>
              <a:t>실 전 취 업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90C3DAF-8BB5-4CF1-BC95-F05C1AF68C87}"/>
              </a:ext>
            </a:extLst>
          </p:cNvPr>
          <p:cNvSpPr>
            <a:spLocks noGrp="1" noChangeArrowheads="1"/>
          </p:cNvSpPr>
          <p:nvPr/>
        </p:nvSpPr>
        <p:spPr bwMode="auto">
          <a:xfrm>
            <a:off x="2411636" y="4036666"/>
            <a:ext cx="39608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2018.3 ∼ 2025.5</a:t>
            </a: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endParaRPr lang="en-US" altLang="ko-KR" sz="10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>
                <a:latin typeface="+mj-lt"/>
                <a:ea typeface="+mj-ea"/>
              </a:rPr>
              <a:t>인덕대학교 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ko-KR" altLang="en-US" sz="2400" dirty="0" err="1">
                <a:latin typeface="+mj-lt"/>
                <a:ea typeface="+mj-ea"/>
              </a:rPr>
              <a:t>컴퓨터소프트웨어학과</a:t>
            </a:r>
            <a:endParaRPr lang="en-US" altLang="ko-KR" sz="2400" dirty="0">
              <a:latin typeface="+mj-lt"/>
              <a:ea typeface="+mj-ea"/>
            </a:endParaRPr>
          </a:p>
          <a:p>
            <a:pPr algn="ctr" eaLnBrk="1" hangingPunct="1">
              <a:buSzPct val="70000"/>
              <a:buFont typeface="Wingdings 2" panose="05020102010507070707" pitchFamily="18" charset="2"/>
              <a:buNone/>
            </a:pPr>
            <a:r>
              <a:rPr lang="en-US" altLang="ko-KR" sz="2400" dirty="0">
                <a:latin typeface="+mj-lt"/>
                <a:ea typeface="+mj-ea"/>
              </a:rPr>
              <a:t> </a:t>
            </a:r>
            <a:r>
              <a:rPr lang="ko-KR" altLang="en-US" sz="2400" dirty="0">
                <a:latin typeface="+mj-lt"/>
                <a:ea typeface="+mj-ea"/>
              </a:rPr>
              <a:t>교수 윤형태</a:t>
            </a:r>
            <a:endParaRPr lang="en-US" altLang="ko-KR" sz="2400" dirty="0">
              <a:latin typeface="+mj-lt"/>
              <a:ea typeface="+mj-ea"/>
            </a:endParaRPr>
          </a:p>
        </p:txBody>
      </p:sp>
      <p:sp>
        <p:nvSpPr>
          <p:cNvPr id="13317" name="TextBox 6">
            <a:extLst>
              <a:ext uri="{FF2B5EF4-FFF2-40B4-BE49-F238E27FC236}">
                <a16:creationId xmlns:a16="http://schemas.microsoft.com/office/drawing/2014/main" id="{0795375C-76E9-445B-B019-5C6EC99FFB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183" y="2281109"/>
            <a:ext cx="465504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ctr"/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10~11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주차</a:t>
            </a:r>
            <a:r>
              <a:rPr lang="en-US" altLang="ko-KR" sz="3200" dirty="0">
                <a:solidFill>
                  <a:srgbClr val="0070C0"/>
                </a:solidFill>
                <a:latin typeface="+mj-lt"/>
                <a:ea typeface="+mj-ea"/>
              </a:rPr>
              <a:t>. 1</a:t>
            </a:r>
            <a:r>
              <a:rPr lang="ko-KR" altLang="en-US" sz="3200" dirty="0">
                <a:solidFill>
                  <a:srgbClr val="0070C0"/>
                </a:solidFill>
                <a:latin typeface="+mj-lt"/>
                <a:ea typeface="+mj-ea"/>
              </a:rPr>
              <a:t>분 소개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F3C13B71-4406-4277-A5A2-BA6CF6899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002337"/>
              </p:ext>
            </p:extLst>
          </p:nvPr>
        </p:nvGraphicFramePr>
        <p:xfrm>
          <a:off x="359569" y="1052736"/>
          <a:ext cx="8424862" cy="4787020"/>
        </p:xfrm>
        <a:graphic>
          <a:graphicData uri="http://schemas.openxmlformats.org/drawingml/2006/table">
            <a:tbl>
              <a:tblPr/>
              <a:tblGrid>
                <a:gridCol w="5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484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82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0733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주차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제목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4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이력서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기초정보입력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기타정보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2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사진</a:t>
                      </a:r>
                      <a:r>
                        <a:rPr kumimoji="0"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, </a:t>
                      </a: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프로젝트 정보 입력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3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  <a:cs typeface="+mn-cs"/>
                        </a:rPr>
                        <a:t>생활비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기초생활비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꿈과 희망직업</a:t>
                      </a:r>
                      <a:endParaRPr lang="en-US" altLang="ko-KR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발표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6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자기소개서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나의 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성격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ChatGPT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 이용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81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7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경험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400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), 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지원동기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200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자 이상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8</a:t>
                      </a:r>
                    </a:p>
                  </a:txBody>
                  <a:tcPr marL="64769" marR="64769" marT="17906" marB="1790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사람인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가입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278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9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분 자기소개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작성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ChatGPT</a:t>
                      </a:r>
                      <a:r>
                        <a:rPr kumimoji="0" lang="ko-KR" altLang="en-US" sz="1600" b="0" kern="0" spc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이용</a:t>
                      </a: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68563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11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발표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70C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424322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12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모의면접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면접질문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인성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10,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기술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5)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762095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13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600" b="0" kern="0" spc="0" dirty="0">
                          <a:solidFill>
                            <a:srgbClr val="C00000"/>
                          </a:solidFill>
                          <a:effectLst/>
                          <a:latin typeface="+mj-lt"/>
                          <a:ea typeface="+mj-ea"/>
                        </a:rPr>
                        <a:t>경품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)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0811623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14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팀별 모의면접 실시</a:t>
                      </a: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0211840"/>
                  </a:ext>
                </a:extLst>
              </a:tr>
              <a:tr h="19666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15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66" marR="64766" marT="17903" marB="1790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취업희망회사</a:t>
                      </a:r>
                      <a:endParaRPr lang="ko-KR" altLang="en-US" sz="1600" b="0" kern="0" spc="0" dirty="0">
                        <a:solidFill>
                          <a:srgbClr val="000000"/>
                        </a:solidFill>
                        <a:effectLst/>
                        <a:latin typeface="+mj-lt"/>
                        <a:ea typeface="+mj-ea"/>
                      </a:endParaRP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관심회사 </a:t>
                      </a:r>
                      <a:r>
                        <a:rPr lang="en-US" altLang="ko-KR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10</a:t>
                      </a:r>
                      <a:r>
                        <a:rPr lang="ko-KR" altLang="en-US" sz="1600" b="0" kern="0" spc="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j-ea"/>
                        </a:rPr>
                        <a:t>개 조사 및 입력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600" b="0" kern="0" spc="0" dirty="0" err="1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csjob</a:t>
                      </a:r>
                      <a:r>
                        <a:rPr lang="en-US" altLang="ko-KR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, </a:t>
                      </a:r>
                      <a:r>
                        <a:rPr lang="ko-KR" altLang="en-US" sz="1600" b="0" kern="0" spc="0" dirty="0">
                          <a:solidFill>
                            <a:srgbClr val="0070C0"/>
                          </a:solidFill>
                          <a:effectLst/>
                          <a:latin typeface="+mj-lt"/>
                          <a:ea typeface="+mj-ea"/>
                        </a:rPr>
                        <a:t>사람인 이력서제출</a:t>
                      </a:r>
                    </a:p>
                  </a:txBody>
                  <a:tcPr marL="64773" marR="64773" marT="17893" marB="17893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472768"/>
                  </a:ext>
                </a:extLst>
              </a:tr>
            </a:tbl>
          </a:graphicData>
        </a:graphic>
      </p:graphicFrame>
      <p:sp>
        <p:nvSpPr>
          <p:cNvPr id="3" name="Rectangle 3">
            <a:extLst>
              <a:ext uri="{FF2B5EF4-FFF2-40B4-BE49-F238E27FC236}">
                <a16:creationId xmlns:a16="http://schemas.microsoft.com/office/drawing/2014/main" id="{9C97CB7A-9750-4687-999F-F1F7735E29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569" y="510989"/>
            <a:ext cx="8135937" cy="447872"/>
          </a:xfrm>
        </p:spPr>
        <p:txBody>
          <a:bodyPr anchor="ctr"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2800" b="1" dirty="0" err="1">
                <a:solidFill>
                  <a:srgbClr val="0070C0"/>
                </a:solidFill>
                <a:latin typeface="굴림" panose="020B0600000101010101" pitchFamily="50" charset="-127"/>
              </a:rPr>
              <a:t>주차별</a:t>
            </a:r>
            <a:r>
              <a:rPr lang="ko-KR" altLang="en-US" sz="2800" b="1" dirty="0">
                <a:solidFill>
                  <a:srgbClr val="0070C0"/>
                </a:solidFill>
                <a:latin typeface="굴림" panose="020B0600000101010101" pitchFamily="50" charset="-127"/>
              </a:rPr>
              <a:t> 진행내용 및 평가기준</a:t>
            </a:r>
            <a:endParaRPr lang="en-US" altLang="ko-KR" sz="28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5844A9F4-1CAA-4947-8434-D887B13FED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40481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1.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수업진행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EF2CEE17-69DF-4A8C-AF09-4D2D220102AF}"/>
              </a:ext>
            </a:extLst>
          </p:cNvPr>
          <p:cNvSpPr txBox="1">
            <a:spLocks/>
          </p:cNvSpPr>
          <p:nvPr/>
        </p:nvSpPr>
        <p:spPr bwMode="auto">
          <a:xfrm>
            <a:off x="476816" y="1556792"/>
            <a:ext cx="8278812" cy="273563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dirty="0">
                <a:solidFill>
                  <a:srgbClr val="0070C0"/>
                </a:solidFill>
              </a:rPr>
              <a:t>10</a:t>
            </a:r>
            <a:r>
              <a:rPr lang="ko-KR" altLang="en-US" dirty="0">
                <a:solidFill>
                  <a:srgbClr val="0070C0"/>
                </a:solidFill>
              </a:rPr>
              <a:t>주</a:t>
            </a:r>
            <a:r>
              <a:rPr lang="en-US" altLang="ko-KR" dirty="0">
                <a:solidFill>
                  <a:srgbClr val="0070C0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작성 및 연습 </a:t>
            </a:r>
            <a:endParaRPr lang="en-US" altLang="ko-KR" dirty="0">
              <a:solidFill>
                <a:schemeClr val="tx1"/>
              </a:solidFill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800" dirty="0">
                <a:solidFill>
                  <a:schemeClr val="tx1"/>
                </a:solidFill>
                <a:sym typeface="Wingdings" panose="05000000000000000000" pitchFamily="2" charset="2"/>
              </a:rPr>
              <a:t>             </a:t>
            </a:r>
            <a:r>
              <a:rPr lang="en-US" altLang="ko-KR" sz="24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2400" dirty="0">
                <a:solidFill>
                  <a:schemeClr val="tx1"/>
                </a:solidFill>
              </a:rPr>
              <a:t>학과 취업관리 홈페이지에 </a:t>
            </a:r>
            <a:r>
              <a:rPr lang="en-US" altLang="ko-KR" sz="2400" dirty="0">
                <a:solidFill>
                  <a:srgbClr val="C00000"/>
                </a:solidFill>
              </a:rPr>
              <a:t>1</a:t>
            </a:r>
            <a:r>
              <a:rPr lang="ko-KR" altLang="en-US" sz="2400" dirty="0">
                <a:solidFill>
                  <a:srgbClr val="C00000"/>
                </a:solidFill>
              </a:rPr>
              <a:t>분소개</a:t>
            </a:r>
            <a:r>
              <a:rPr lang="ko-KR" altLang="en-US" sz="2400" dirty="0">
                <a:solidFill>
                  <a:schemeClr val="tx1"/>
                </a:solidFill>
              </a:rPr>
              <a:t>에 입력</a:t>
            </a:r>
            <a:r>
              <a:rPr lang="en-US" altLang="ko-KR" sz="24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400" dirty="0">
                <a:solidFill>
                  <a:schemeClr val="tx1"/>
                </a:solidFill>
                <a:sym typeface="Wingdings" panose="05000000000000000000" pitchFamily="2" charset="2"/>
              </a:rPr>
              <a:t>                </a:t>
            </a:r>
            <a:r>
              <a:rPr lang="ko-KR" alt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사람인 </a:t>
            </a:r>
            <a:r>
              <a:rPr lang="en-US" altLang="ko-KR" sz="2400" dirty="0">
                <a:solidFill>
                  <a:srgbClr val="C00000"/>
                </a:solidFill>
                <a:sym typeface="Wingdings" panose="05000000000000000000" pitchFamily="2" charset="2"/>
              </a:rPr>
              <a:t>My Career</a:t>
            </a:r>
            <a:r>
              <a:rPr lang="ko-KR" altLang="en-US" sz="2400" dirty="0">
                <a:solidFill>
                  <a:schemeClr val="tx1"/>
                </a:solidFill>
              </a:rPr>
              <a:t>에 입력</a:t>
            </a:r>
            <a:endParaRPr lang="en-US" altLang="ko-KR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endParaRPr lang="en-US" altLang="ko-KR" sz="2800" dirty="0">
              <a:solidFill>
                <a:schemeClr val="tx1"/>
              </a:solidFill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en-US" altLang="ko-KR" dirty="0">
                <a:solidFill>
                  <a:srgbClr val="0070C0"/>
                </a:solidFill>
              </a:rPr>
              <a:t>11</a:t>
            </a:r>
            <a:r>
              <a:rPr lang="ko-KR" altLang="en-US" dirty="0">
                <a:solidFill>
                  <a:srgbClr val="0070C0"/>
                </a:solidFill>
              </a:rPr>
              <a:t>주</a:t>
            </a:r>
            <a:r>
              <a:rPr lang="en-US" altLang="ko-KR" dirty="0">
                <a:solidFill>
                  <a:srgbClr val="0070C0"/>
                </a:solidFill>
              </a:rPr>
              <a:t>: </a:t>
            </a:r>
            <a:r>
              <a:rPr lang="ko-KR" altLang="en-US" dirty="0">
                <a:solidFill>
                  <a:schemeClr val="tx1"/>
                </a:solidFill>
              </a:rPr>
              <a:t>발표</a:t>
            </a:r>
            <a:r>
              <a:rPr lang="en-US" altLang="ko-KR" dirty="0">
                <a:solidFill>
                  <a:schemeClr val="tx1"/>
                </a:solidFill>
              </a:rPr>
              <a:t>(</a:t>
            </a:r>
            <a:r>
              <a:rPr lang="ko-KR" altLang="en-US" dirty="0">
                <a:solidFill>
                  <a:schemeClr val="tx1"/>
                </a:solidFill>
              </a:rPr>
              <a:t>암기할 것</a:t>
            </a:r>
            <a:r>
              <a:rPr lang="en-US" altLang="ko-KR" dirty="0">
                <a:solidFill>
                  <a:schemeClr val="tx1"/>
                </a:solidFill>
              </a:rPr>
              <a:t>)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>
            <a:extLst>
              <a:ext uri="{FF2B5EF4-FFF2-40B4-BE49-F238E27FC236}">
                <a16:creationId xmlns:a16="http://schemas.microsoft.com/office/drawing/2014/main" id="{EBB53B3A-77F7-4EBD-9C7B-C6C5AD2B0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333375"/>
            <a:ext cx="8135937" cy="792163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>
                <a:solidFill>
                  <a:srgbClr val="0070C0"/>
                </a:solidFill>
                <a:latin typeface="굴림" panose="020B0600000101010101" pitchFamily="50" charset="-127"/>
              </a:rPr>
              <a:t>2. </a:t>
            </a:r>
            <a:r>
              <a:rPr lang="ko-KR" altLang="en-US" sz="4000" b="1">
                <a:solidFill>
                  <a:srgbClr val="0070C0"/>
                </a:solidFill>
                <a:latin typeface="굴림" panose="020B0600000101010101" pitchFamily="50" charset="-127"/>
              </a:rPr>
              <a:t>작성요령</a:t>
            </a:r>
            <a:endParaRPr lang="en-US" altLang="ko-KR" sz="4000" b="1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6540A2E4-4264-498B-A430-57D064F482E5}"/>
              </a:ext>
            </a:extLst>
          </p:cNvPr>
          <p:cNvSpPr txBox="1">
            <a:spLocks/>
          </p:cNvSpPr>
          <p:nvPr/>
        </p:nvSpPr>
        <p:spPr bwMode="auto">
          <a:xfrm>
            <a:off x="519717" y="1125538"/>
            <a:ext cx="8372764" cy="48958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  <a:defRPr/>
            </a:pPr>
            <a:r>
              <a:rPr lang="ko-KR" altLang="en-US" sz="2800" dirty="0">
                <a:latin typeface="+mj-lt"/>
                <a:ea typeface="+mj-ea"/>
              </a:rPr>
              <a:t>자기소개서 내용을 </a:t>
            </a:r>
            <a:r>
              <a:rPr lang="en-US" altLang="ko-KR" sz="2800" dirty="0">
                <a:solidFill>
                  <a:srgbClr val="C00000"/>
                </a:solidFill>
                <a:latin typeface="+mj-lt"/>
                <a:ea typeface="+mj-ea"/>
              </a:rPr>
              <a:t>30</a:t>
            </a:r>
            <a:r>
              <a:rPr lang="ko-KR" altLang="en-US" sz="2800" dirty="0">
                <a:solidFill>
                  <a:srgbClr val="C00000"/>
                </a:solidFill>
                <a:latin typeface="+mj-lt"/>
                <a:ea typeface="+mj-ea"/>
              </a:rPr>
              <a:t>초</a:t>
            </a:r>
            <a:r>
              <a:rPr lang="en-US" altLang="ko-KR" sz="2800" dirty="0">
                <a:solidFill>
                  <a:srgbClr val="C00000"/>
                </a:solidFill>
                <a:latin typeface="+mj-lt"/>
                <a:ea typeface="+mj-ea"/>
              </a:rPr>
              <a:t>~40</a:t>
            </a:r>
            <a:r>
              <a:rPr lang="ko-KR" altLang="en-US" sz="2800" dirty="0">
                <a:solidFill>
                  <a:srgbClr val="C00000"/>
                </a:solidFill>
                <a:latin typeface="+mj-lt"/>
                <a:ea typeface="+mj-ea"/>
              </a:rPr>
              <a:t>초</a:t>
            </a:r>
            <a:r>
              <a:rPr lang="ko-KR" altLang="en-US" sz="2800" dirty="0">
                <a:latin typeface="+mj-lt"/>
                <a:ea typeface="+mj-ea"/>
              </a:rPr>
              <a:t>로 압축</a:t>
            </a:r>
            <a:r>
              <a:rPr lang="en-US" altLang="ko-KR" sz="2800" dirty="0">
                <a:latin typeface="+mj-lt"/>
                <a:ea typeface="+mj-ea"/>
              </a:rPr>
              <a:t>(</a:t>
            </a:r>
            <a:r>
              <a:rPr lang="ko-KR" altLang="en-US" sz="2800" dirty="0">
                <a:latin typeface="+mj-lt"/>
                <a:ea typeface="+mj-ea"/>
              </a:rPr>
              <a:t>약</a:t>
            </a:r>
            <a:r>
              <a:rPr lang="en-US" altLang="ko-KR" sz="2800" dirty="0">
                <a:latin typeface="+mj-lt"/>
                <a:ea typeface="+mj-ea"/>
              </a:rPr>
              <a:t>350</a:t>
            </a:r>
            <a:r>
              <a:rPr lang="ko-KR" altLang="en-US" sz="2800" dirty="0">
                <a:latin typeface="+mj-lt"/>
                <a:ea typeface="+mj-ea"/>
              </a:rPr>
              <a:t>자</a:t>
            </a:r>
            <a:r>
              <a:rPr lang="en-US" altLang="ko-KR" sz="2800" dirty="0">
                <a:latin typeface="+mj-lt"/>
                <a:ea typeface="+mj-ea"/>
              </a:rPr>
              <a:t>)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endParaRPr lang="en-US" altLang="ko-KR" sz="800" dirty="0">
              <a:latin typeface="+mj-lt"/>
              <a:ea typeface="+mj-ea"/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1) </a:t>
            </a:r>
            <a:r>
              <a:rPr lang="ko-KR" altLang="en-US" sz="2200" dirty="0" err="1">
                <a:solidFill>
                  <a:srgbClr val="0070C0"/>
                </a:solidFill>
                <a:latin typeface="+mj-lt"/>
                <a:ea typeface="+mj-ea"/>
              </a:rPr>
              <a:t>임펙트있는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 소개 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:</a:t>
            </a:r>
            <a:r>
              <a:rPr lang="en-US" altLang="ko-KR" sz="2200" dirty="0">
                <a:latin typeface="+mj-lt"/>
                <a:ea typeface="+mj-ea"/>
              </a:rPr>
              <a:t> 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latin typeface="+mj-lt"/>
                <a:ea typeface="+mj-ea"/>
              </a:rPr>
              <a:t>      “??? </a:t>
            </a:r>
            <a:r>
              <a:rPr lang="ko-KR" altLang="en-US" sz="2200" dirty="0">
                <a:latin typeface="+mj-lt"/>
                <a:ea typeface="+mj-ea"/>
              </a:rPr>
              <a:t>분야를</a:t>
            </a:r>
            <a:r>
              <a:rPr lang="en-US" altLang="ko-KR" sz="2200" dirty="0">
                <a:latin typeface="+mj-lt"/>
                <a:ea typeface="+mj-ea"/>
              </a:rPr>
              <a:t> </a:t>
            </a:r>
            <a:r>
              <a:rPr lang="ko-KR" altLang="en-US" sz="2200" dirty="0">
                <a:latin typeface="+mj-lt"/>
                <a:ea typeface="+mj-ea"/>
              </a:rPr>
              <a:t>지원한 홍길동입니다</a:t>
            </a:r>
            <a:r>
              <a:rPr lang="en-US" altLang="ko-KR" sz="2200" dirty="0">
                <a:latin typeface="+mj-lt"/>
                <a:ea typeface="+mj-ea"/>
              </a:rPr>
              <a:t>.”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latin typeface="+mj-lt"/>
                <a:ea typeface="+mj-ea"/>
              </a:rPr>
              <a:t>      “</a:t>
            </a:r>
            <a:r>
              <a:rPr lang="ko-KR" altLang="en-US" sz="2200" dirty="0">
                <a:latin typeface="+mj-lt"/>
                <a:ea typeface="+mj-ea"/>
              </a:rPr>
              <a:t>뭐든지 끝내주는 홍길동입니다</a:t>
            </a:r>
            <a:r>
              <a:rPr lang="en-US" altLang="ko-KR" sz="2200" dirty="0">
                <a:latin typeface="+mj-lt"/>
                <a:ea typeface="+mj-ea"/>
              </a:rPr>
              <a:t>.”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800" dirty="0">
                <a:solidFill>
                  <a:srgbClr val="0070C0"/>
                </a:solidFill>
                <a:latin typeface="+mj-lt"/>
                <a:ea typeface="+mj-ea"/>
              </a:rPr>
              <a:t>.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2) 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꿈이나 성격자랑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 (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자신이 어떤 사람인지 소개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) :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latin typeface="+mj-lt"/>
                <a:ea typeface="+mj-ea"/>
              </a:rPr>
              <a:t>      “</a:t>
            </a:r>
            <a:r>
              <a:rPr lang="ko-KR" altLang="en-US" sz="2200" dirty="0">
                <a:latin typeface="+mj-lt"/>
                <a:ea typeface="+mj-ea"/>
              </a:rPr>
              <a:t>뭐 때문에 </a:t>
            </a:r>
            <a:r>
              <a:rPr lang="en-US" altLang="ko-KR" sz="2200" dirty="0">
                <a:latin typeface="+mj-lt"/>
                <a:ea typeface="+mj-ea"/>
              </a:rPr>
              <a:t>??</a:t>
            </a:r>
            <a:r>
              <a:rPr lang="ko-KR" altLang="en-US" sz="2200" dirty="0">
                <a:latin typeface="+mj-lt"/>
                <a:ea typeface="+mj-ea"/>
              </a:rPr>
              <a:t>개발자를 꿈꿔왔습니다</a:t>
            </a:r>
            <a:r>
              <a:rPr lang="en-US" altLang="ko-KR" sz="2200" dirty="0">
                <a:latin typeface="+mj-lt"/>
                <a:ea typeface="+mj-ea"/>
              </a:rPr>
              <a:t>.”      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latin typeface="+mj-lt"/>
                <a:ea typeface="+mj-ea"/>
              </a:rPr>
              <a:t>      “</a:t>
            </a:r>
            <a:r>
              <a:rPr lang="ko-KR" altLang="en-US" sz="2200" dirty="0">
                <a:latin typeface="+mj-lt"/>
                <a:ea typeface="+mj-ea"/>
              </a:rPr>
              <a:t>책임감에 </a:t>
            </a:r>
            <a:r>
              <a:rPr lang="ko-KR" altLang="en-US" sz="2200" dirty="0" err="1">
                <a:latin typeface="+mj-lt"/>
                <a:ea typeface="+mj-ea"/>
              </a:rPr>
              <a:t>쩌는</a:t>
            </a:r>
            <a:r>
              <a:rPr lang="ko-KR" altLang="en-US" sz="2200" dirty="0">
                <a:latin typeface="+mj-lt"/>
                <a:ea typeface="+mj-ea"/>
              </a:rPr>
              <a:t> 성격입니다</a:t>
            </a:r>
            <a:r>
              <a:rPr lang="en-US" altLang="ko-KR" sz="2200" dirty="0">
                <a:latin typeface="+mj-lt"/>
                <a:ea typeface="+mj-ea"/>
              </a:rPr>
              <a:t>.”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800" dirty="0">
                <a:solidFill>
                  <a:srgbClr val="0070C0"/>
                </a:solidFill>
                <a:latin typeface="+mj-lt"/>
                <a:ea typeface="+mj-ea"/>
              </a:rPr>
              <a:t>.</a:t>
            </a:r>
            <a:endParaRPr lang="en-US" altLang="ko-KR" sz="800" dirty="0">
              <a:latin typeface="+mj-lt"/>
              <a:ea typeface="+mj-ea"/>
            </a:endParaRP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3) 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사회생활 및 프로젝트 소개 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(1-2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개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)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: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2200" dirty="0">
                <a:latin typeface="+mj-lt"/>
                <a:ea typeface="+mj-ea"/>
              </a:rPr>
              <a:t>      “</a:t>
            </a:r>
            <a:r>
              <a:rPr lang="ko-KR" altLang="en-US" sz="2200" dirty="0">
                <a:latin typeface="+mj-lt"/>
                <a:ea typeface="+mj-ea"/>
              </a:rPr>
              <a:t>무슨 프로젝트</a:t>
            </a:r>
            <a:r>
              <a:rPr lang="en-US" altLang="ko-KR" sz="2200" dirty="0">
                <a:latin typeface="+mj-lt"/>
                <a:ea typeface="+mj-ea"/>
              </a:rPr>
              <a:t> </a:t>
            </a:r>
            <a:r>
              <a:rPr lang="ko-KR" altLang="en-US" sz="2200" dirty="0">
                <a:latin typeface="+mj-lt"/>
                <a:ea typeface="+mj-ea"/>
              </a:rPr>
              <a:t>만들면서 어떤 경험을 했습니다</a:t>
            </a:r>
            <a:r>
              <a:rPr lang="en-US" altLang="ko-KR" sz="2200" dirty="0">
                <a:latin typeface="+mj-lt"/>
                <a:ea typeface="+mj-ea"/>
              </a:rPr>
              <a:t>.”</a:t>
            </a:r>
          </a:p>
          <a:p>
            <a:pPr marL="0" indent="0" eaLnBrk="1" hangingPunct="1">
              <a:buClr>
                <a:srgbClr val="002060"/>
              </a:buClr>
              <a:buSzPct val="70000"/>
              <a:buFont typeface="Arial" panose="020B0604020202020204" pitchFamily="34" charset="0"/>
              <a:buNone/>
              <a:defRPr/>
            </a:pPr>
            <a:r>
              <a:rPr lang="en-US" altLang="ko-KR" sz="800" dirty="0">
                <a:latin typeface="+mj-lt"/>
                <a:ea typeface="+mj-ea"/>
              </a:rPr>
              <a:t>.</a:t>
            </a:r>
          </a:p>
          <a:p>
            <a:pPr marL="0" indent="0" eaLnBrk="1" hangingPunct="1">
              <a:buClr>
                <a:srgbClr val="002060"/>
              </a:buClr>
              <a:buSzPct val="70000"/>
              <a:buNone/>
              <a:defRPr/>
            </a:pP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4) </a:t>
            </a:r>
            <a:r>
              <a:rPr lang="ko-KR" altLang="en-US" sz="2200" dirty="0" err="1">
                <a:solidFill>
                  <a:srgbClr val="0070C0"/>
                </a:solidFill>
                <a:latin typeface="+mj-lt"/>
                <a:ea typeface="+mj-ea"/>
              </a:rPr>
              <a:t>지원포부</a:t>
            </a:r>
            <a:r>
              <a:rPr lang="ko-KR" altLang="en-US" sz="2200" dirty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ko-KR" sz="2200" dirty="0">
                <a:solidFill>
                  <a:srgbClr val="0070C0"/>
                </a:solidFill>
                <a:latin typeface="+mj-lt"/>
                <a:ea typeface="+mj-ea"/>
              </a:rPr>
              <a:t>: </a:t>
            </a:r>
            <a:r>
              <a:rPr lang="en-US" altLang="ko-KR" sz="2200" dirty="0">
                <a:latin typeface="+mj-lt"/>
                <a:ea typeface="+mj-ea"/>
              </a:rPr>
              <a:t> “</a:t>
            </a:r>
            <a:r>
              <a:rPr lang="ko-KR" altLang="en-US" sz="2200" dirty="0">
                <a:latin typeface="+mj-lt"/>
                <a:ea typeface="+mj-ea"/>
              </a:rPr>
              <a:t>뽑아 주시면 뼈를 묻겠습니다</a:t>
            </a:r>
            <a:r>
              <a:rPr lang="en-US" altLang="ko-KR" sz="2200" dirty="0">
                <a:latin typeface="+mj-lt"/>
                <a:ea typeface="+mj-ea"/>
              </a:rPr>
              <a:t>.”</a:t>
            </a:r>
            <a:endParaRPr kumimoji="0" lang="en-US" altLang="ko-KR" sz="2200" dirty="0">
              <a:latin typeface="+mj-lt"/>
              <a:ea typeface="+mj-ea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C7205-794D-E840-683D-228071FA3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BEE7749F-71FF-2FB7-D7E0-C5FFCBA800A1}"/>
              </a:ext>
            </a:extLst>
          </p:cNvPr>
          <p:cNvSpPr txBox="1">
            <a:spLocks/>
          </p:cNvSpPr>
          <p:nvPr/>
        </p:nvSpPr>
        <p:spPr bwMode="auto">
          <a:xfrm>
            <a:off x="335042" y="1268760"/>
            <a:ext cx="842327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buClr>
                <a:srgbClr val="002060"/>
              </a:buClr>
              <a:buSzPct val="70000"/>
              <a:buNone/>
            </a:pPr>
            <a:r>
              <a:rPr kumimoji="0" lang="en-US" altLang="ko-KR" sz="2800" dirty="0">
                <a:solidFill>
                  <a:srgbClr val="0070C0"/>
                </a:solidFill>
                <a:latin typeface="+mj-lt"/>
              </a:rPr>
              <a:t>1) Chat</a:t>
            </a:r>
            <a:r>
              <a:rPr kumimoji="0" lang="en-US" altLang="ko-K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GPT: 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자기소개서 내용으로 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300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자로 요약</a:t>
            </a:r>
            <a:endParaRPr kumimoji="0" lang="en-US" altLang="ko-KR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0433265A-8F45-BB70-1C35-4DA68A07B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2" y="476598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3.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작성방법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71271ED0-B951-95BC-0144-87E38275FBD7}"/>
              </a:ext>
            </a:extLst>
          </p:cNvPr>
          <p:cNvSpPr txBox="1">
            <a:spLocks/>
          </p:cNvSpPr>
          <p:nvPr/>
        </p:nvSpPr>
        <p:spPr bwMode="auto">
          <a:xfrm>
            <a:off x="385683" y="1844824"/>
            <a:ext cx="8423275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marL="0" indent="0" eaLnBrk="1" hangingPunct="1">
              <a:buClr>
                <a:srgbClr val="002060"/>
              </a:buClr>
              <a:buSzPct val="70000"/>
              <a:buNone/>
            </a:pPr>
            <a:r>
              <a:rPr kumimoji="0" lang="en-US" altLang="ko-KR" sz="2800" dirty="0">
                <a:solidFill>
                  <a:srgbClr val="0070C0"/>
                </a:solidFill>
                <a:latin typeface="+mj-lt"/>
              </a:rPr>
              <a:t>2) </a:t>
            </a:r>
            <a:r>
              <a:rPr kumimoji="0" lang="ko-KR" altLang="en-US" sz="2800" dirty="0">
                <a:solidFill>
                  <a:srgbClr val="0070C0"/>
                </a:solidFill>
                <a:latin typeface="+mj-lt"/>
              </a:rPr>
              <a:t>사람인 </a:t>
            </a:r>
            <a:r>
              <a:rPr kumimoji="0" lang="en-US" altLang="ko-KR" sz="2800" dirty="0">
                <a:solidFill>
                  <a:srgbClr val="0070C0"/>
                </a:solidFill>
                <a:latin typeface="+mj-lt"/>
              </a:rPr>
              <a:t>:</a:t>
            </a:r>
            <a:r>
              <a:rPr kumimoji="0" lang="en-US" altLang="ko-KR" sz="2800" dirty="0">
                <a:solidFill>
                  <a:srgbClr val="0070C0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AI 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커리어소개 버튼 이용</a:t>
            </a:r>
            <a:endParaRPr kumimoji="0" lang="en-US" altLang="ko-KR" sz="2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1DE687EB-C65C-B18E-7C33-75BEE4FBC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17" y="2420888"/>
            <a:ext cx="5904762" cy="364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68861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323689CF-A964-42E1-A984-E54A1C2425E7}"/>
              </a:ext>
            </a:extLst>
          </p:cNvPr>
          <p:cNvSpPr txBox="1">
            <a:spLocks/>
          </p:cNvSpPr>
          <p:nvPr/>
        </p:nvSpPr>
        <p:spPr bwMode="auto">
          <a:xfrm>
            <a:off x="683568" y="1412776"/>
            <a:ext cx="7344816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kumimoji="0" lang="en-US" altLang="ko-KR" sz="28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csjob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에 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1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분 소개에 입력 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(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4~5</a:t>
            </a:r>
            <a:r>
              <a:rPr kumimoji="0" lang="ko-KR" altLang="en-US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줄 정도</a:t>
            </a:r>
            <a:r>
              <a:rPr kumimoji="0" lang="en-US" altLang="ko-KR" sz="28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)</a:t>
            </a:r>
            <a:endParaRPr kumimoji="0" lang="en-US" altLang="ko-KR" sz="28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198ABC6-5F54-EA60-13BB-C72AD5386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86" y="2217452"/>
            <a:ext cx="8578552" cy="2422054"/>
          </a:xfrm>
          <a:prstGeom prst="rect">
            <a:avLst/>
          </a:prstGeom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09D56679-4611-D3A2-212F-3661DEC87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444143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4. 1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분 소개 입력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1124586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>
            <a:extLst>
              <a:ext uri="{FF2B5EF4-FFF2-40B4-BE49-F238E27FC236}">
                <a16:creationId xmlns:a16="http://schemas.microsoft.com/office/drawing/2014/main" id="{D8109F21-3597-42DC-9908-CF08E95059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031" y="655164"/>
            <a:ext cx="8135937" cy="7921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ko-KR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5. </a:t>
            </a:r>
            <a:r>
              <a:rPr lang="ko-KR" altLang="en-US" sz="4000" b="1" dirty="0">
                <a:solidFill>
                  <a:srgbClr val="0070C0"/>
                </a:solidFill>
                <a:latin typeface="굴림" panose="020B0600000101010101" pitchFamily="50" charset="-127"/>
              </a:rPr>
              <a:t>발표요령</a:t>
            </a:r>
            <a:endParaRPr lang="en-US" altLang="ko-KR" sz="4000" b="1" dirty="0">
              <a:solidFill>
                <a:srgbClr val="0070C0"/>
              </a:solidFill>
              <a:latin typeface="굴림" panose="020B0600000101010101" pitchFamily="50" charset="-127"/>
            </a:endParaRPr>
          </a:p>
        </p:txBody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805321D5-1FAB-4E90-8555-14025DFC67DE}"/>
              </a:ext>
            </a:extLst>
          </p:cNvPr>
          <p:cNvSpPr txBox="1">
            <a:spLocks/>
          </p:cNvSpPr>
          <p:nvPr/>
        </p:nvSpPr>
        <p:spPr bwMode="auto">
          <a:xfrm>
            <a:off x="487398" y="1628800"/>
            <a:ext cx="84232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2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20000"/>
              </a:spcBef>
              <a:buClr>
                <a:srgbClr val="C9824C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200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천천히 말할 것</a:t>
            </a:r>
            <a:endParaRPr lang="en-US" altLang="ko-KR" sz="2800" dirty="0">
              <a:solidFill>
                <a:srgbClr val="0070C0"/>
              </a:solidFill>
            </a:endParaRP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lang="ko-KR" altLang="en-US" sz="2800" dirty="0">
                <a:solidFill>
                  <a:srgbClr val="0070C0"/>
                </a:solidFill>
              </a:rPr>
              <a:t>중간중간 끊어서 발표할 것</a:t>
            </a:r>
            <a:r>
              <a:rPr lang="en-US" altLang="ko-KR" sz="2800" dirty="0">
                <a:solidFill>
                  <a:srgbClr val="0070C0"/>
                </a:solidFill>
              </a:rPr>
              <a:t>.</a:t>
            </a:r>
          </a:p>
          <a:p>
            <a:pPr eaLnBrk="1" hangingPunct="1">
              <a:buClr>
                <a:srgbClr val="002060"/>
              </a:buClr>
              <a:buSzPct val="70000"/>
              <a:buFont typeface="Wingdings" panose="05000000000000000000" pitchFamily="2" charset="2"/>
              <a:buChar char="v"/>
            </a:pPr>
            <a:r>
              <a:rPr kumimoji="0" lang="ko-KR" altLang="en-US" sz="2800" dirty="0">
                <a:solidFill>
                  <a:srgbClr val="0070C0"/>
                </a:solidFill>
                <a:latin typeface="굴림" panose="020B0600000101010101" pitchFamily="50" charset="-127"/>
              </a:rPr>
              <a:t>자연스럽게 친구에게 얘기하듯이 말할 것</a:t>
            </a:r>
            <a:r>
              <a:rPr kumimoji="0" lang="en-US" altLang="ko-KR" sz="2800" dirty="0">
                <a:solidFill>
                  <a:srgbClr val="0070C0"/>
                </a:solidFill>
                <a:latin typeface="굴림" panose="020B0600000101010101" pitchFamily="50" charset="-127"/>
              </a:rPr>
              <a:t>.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테마1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yht">
      <a:majorFont>
        <a:latin typeface="Arial"/>
        <a:ea typeface="굴림"/>
        <a:cs typeface=""/>
      </a:majorFont>
      <a:minorFont>
        <a:latin typeface="Arial"/>
        <a:ea typeface="굴림"/>
        <a:cs typeface="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4FAD260B-2F40-4B41-AE1F-BA214B5C4236}" vid="{D5983386-2A24-4C85-BEFF-01FF7F365E56}"/>
    </a:ext>
  </a:ext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테마1</Template>
  <TotalTime>1263</TotalTime>
  <Words>307</Words>
  <Application>Microsoft Office PowerPoint</Application>
  <PresentationFormat>화면 슬라이드 쇼(4:3)</PresentationFormat>
  <Paragraphs>82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굴림</vt:lpstr>
      <vt:lpstr>Arial</vt:lpstr>
      <vt:lpstr>Wingdings</vt:lpstr>
      <vt:lpstr>Wingdings 2</vt:lpstr>
      <vt:lpstr>테마1</vt:lpstr>
      <vt:lpstr>실 전 취 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인덕대학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쇼핑몰 구축</dc:title>
  <dc:creator>YHT</dc:creator>
  <cp:lastModifiedBy>형태 윤</cp:lastModifiedBy>
  <cp:revision>174</cp:revision>
  <dcterms:created xsi:type="dcterms:W3CDTF">2007-08-26T01:30:15Z</dcterms:created>
  <dcterms:modified xsi:type="dcterms:W3CDTF">2025-05-10T06:17:35Z</dcterms:modified>
</cp:coreProperties>
</file>