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21" r:id="rId1"/>
  </p:sldMasterIdLst>
  <p:notesMasterIdLst>
    <p:notesMasterId r:id="rId20"/>
  </p:notesMasterIdLst>
  <p:handoutMasterIdLst>
    <p:handoutMasterId r:id="rId21"/>
  </p:handoutMasterIdLst>
  <p:sldIdLst>
    <p:sldId id="267" r:id="rId2"/>
    <p:sldId id="306" r:id="rId3"/>
    <p:sldId id="271" r:id="rId4"/>
    <p:sldId id="307" r:id="rId5"/>
    <p:sldId id="308" r:id="rId6"/>
    <p:sldId id="311" r:id="rId7"/>
    <p:sldId id="312" r:id="rId8"/>
    <p:sldId id="269" r:id="rId9"/>
    <p:sldId id="313" r:id="rId10"/>
    <p:sldId id="314" r:id="rId11"/>
    <p:sldId id="274" r:id="rId12"/>
    <p:sldId id="294" r:id="rId13"/>
    <p:sldId id="295" r:id="rId14"/>
    <p:sldId id="276" r:id="rId15"/>
    <p:sldId id="297" r:id="rId16"/>
    <p:sldId id="296" r:id="rId17"/>
    <p:sldId id="275" r:id="rId18"/>
    <p:sldId id="299" r:id="rId19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DBDBDB"/>
    <a:srgbClr val="F0F0F0"/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D3404F1F-3AE4-4401-99E9-A2C23D98319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B1FCEC17-559C-4C4C-94BE-774B68D240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E9BC0D48-2EB2-4E09-B59F-7200B17FECA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CE1D75A2-469D-4DF8-BBCC-386E8663369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AB313C92-9C57-4844-838E-1DAFCF90ACA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42DC9221-A813-4CF8-A17B-290366535C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3862194C-028E-4B13-B174-166DAF6048C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E47B7EDF-1ED8-4959-B51B-53E7CC97AFE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72E40C36-92BC-4F4B-9BAE-A81C33B359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0E0D9E09-CBD4-4B7E-96E4-61C0189156A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7D69D951-ED0B-406C-AE08-C9E0941DE7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E34EAA84-43E5-4AA8-9AD4-3251B7E460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1DCC-E21D-4DF4-89C8-FF927B9F9DF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068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505E1-77FF-4835-84CC-B87FD830D6C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966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2F35-5071-4555-9D4B-EDE1230D06F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317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1419D-244B-43D5-849D-4AE5CB15B27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6742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3892D-270D-41B7-A6E4-179FF770FBD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5544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8E9E-54CF-4D3C-8AD2-1940C8FF5C7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168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8F57C-ED13-4807-8E61-DE7EA80A745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6426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985F6-D783-40BC-8ECD-5317B732984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422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9ABBD-F80C-44F5-964B-48C3C223A1E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802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435D-8C00-4C44-A120-7DE53D454D8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09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6C608-425E-4BAB-87B4-45CFD33F476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612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C63730DE-9E3C-4525-90C6-EF81BB81A092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50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2" r:id="rId1"/>
    <p:sldLayoutId id="2147485223" r:id="rId2"/>
    <p:sldLayoutId id="2147485224" r:id="rId3"/>
    <p:sldLayoutId id="2147485225" r:id="rId4"/>
    <p:sldLayoutId id="2147485226" r:id="rId5"/>
    <p:sldLayoutId id="2147485227" r:id="rId6"/>
    <p:sldLayoutId id="2147485228" r:id="rId7"/>
    <p:sldLayoutId id="2147485229" r:id="rId8"/>
    <p:sldLayoutId id="2147485230" r:id="rId9"/>
    <p:sldLayoutId id="2147485231" r:id="rId10"/>
    <p:sldLayoutId id="2147485232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1D634AB-00E4-411F-940B-A3EE6403EA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8044" y="980728"/>
            <a:ext cx="7427912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60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3337B62-5BA4-428D-A640-E979E21291C9}"/>
              </a:ext>
            </a:extLst>
          </p:cNvPr>
          <p:cNvSpPr txBox="1">
            <a:spLocks noChangeArrowheads="1"/>
          </p:cNvSpPr>
          <p:nvPr/>
        </p:nvSpPr>
        <p:spPr>
          <a:xfrm>
            <a:off x="929481" y="2036415"/>
            <a:ext cx="7205663" cy="720725"/>
          </a:xfrm>
          <a:prstGeom prst="rect">
            <a:avLst/>
          </a:prstGeom>
        </p:spPr>
        <p:txBody>
          <a:bodyPr/>
          <a:lstStyle/>
          <a:p>
            <a:pPr marL="274320" indent="-27432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altLang="ko-KR" sz="3600" dirty="0">
                <a:solidFill>
                  <a:srgbClr val="0070C0"/>
                </a:solidFill>
                <a:latin typeface="+mj-lt"/>
                <a:ea typeface="+mj-ea"/>
              </a:rPr>
              <a:t>7</a:t>
            </a:r>
            <a:r>
              <a:rPr kumimoji="0" lang="ko-KR" altLang="en-US" sz="36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kumimoji="0" lang="en-US" altLang="ko-KR" sz="3600" dirty="0">
                <a:solidFill>
                  <a:srgbClr val="0070C0"/>
                </a:solidFill>
                <a:latin typeface="+mj-lt"/>
                <a:ea typeface="+mj-ea"/>
              </a:rPr>
              <a:t>.</a:t>
            </a:r>
            <a:r>
              <a:rPr kumimoji="0" lang="ko-KR" altLang="en-US" sz="3600" dirty="0">
                <a:solidFill>
                  <a:srgbClr val="0070C0"/>
                </a:solidFill>
                <a:latin typeface="+mj-lt"/>
                <a:ea typeface="+mj-ea"/>
              </a:rPr>
              <a:t> 자기소개서</a:t>
            </a:r>
            <a:r>
              <a:rPr kumimoji="0" lang="en-US" altLang="ko-KR" sz="3600" dirty="0">
                <a:solidFill>
                  <a:srgbClr val="0070C0"/>
                </a:solidFill>
                <a:latin typeface="+mj-lt"/>
                <a:ea typeface="+mj-ea"/>
              </a:rPr>
              <a:t>2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0BB81EB-6FF0-422C-8761-E4AE148345BA}"/>
              </a:ext>
            </a:extLst>
          </p:cNvPr>
          <p:cNvSpPr txBox="1">
            <a:spLocks/>
          </p:cNvSpPr>
          <p:nvPr/>
        </p:nvSpPr>
        <p:spPr bwMode="auto">
          <a:xfrm>
            <a:off x="1613483" y="3985361"/>
            <a:ext cx="6264696" cy="182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SzPct val="70000"/>
              <a:buFont typeface="Wingdings"/>
              <a:buChar char="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C9824C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C9824C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en-US" altLang="ko-KR" sz="2400" dirty="0">
                <a:latin typeface="+mj-lt"/>
                <a:ea typeface="+mj-ea"/>
              </a:rPr>
              <a:t>2018.1 ∼ 2025.5 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kumimoji="0" lang="en-US" altLang="ko-KR" sz="2400" dirty="0">
              <a:latin typeface="+mj-lt"/>
              <a:ea typeface="+mj-ea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ko-KR" altLang="en-US" sz="2400" dirty="0">
                <a:latin typeface="+mj-lt"/>
                <a:ea typeface="+mj-ea"/>
              </a:rPr>
              <a:t>인덕대학교 </a:t>
            </a:r>
            <a:r>
              <a:rPr kumimoji="0" lang="ko-KR" altLang="en-US" sz="2400" dirty="0" err="1">
                <a:latin typeface="+mj-lt"/>
                <a:ea typeface="+mj-ea"/>
              </a:rPr>
              <a:t>컴퓨터소프트웨어학과</a:t>
            </a:r>
            <a:r>
              <a:rPr kumimoji="0" lang="en-US" altLang="ko-KR" sz="2400" dirty="0">
                <a:latin typeface="+mj-lt"/>
                <a:ea typeface="+mj-ea"/>
              </a:rPr>
              <a:t>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ko-KR" altLang="en-US" sz="2400" dirty="0">
                <a:latin typeface="+mj-lt"/>
                <a:ea typeface="+mj-ea"/>
              </a:rPr>
              <a:t>교수 윤형태</a:t>
            </a:r>
            <a:endParaRPr kumimoji="0" lang="en-US" altLang="ko-KR" sz="2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F1DD8-64A2-7CD6-3647-79A6FDB1E7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057754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>
            <a:extLst>
              <a:ext uri="{FF2B5EF4-FFF2-40B4-BE49-F238E27FC236}">
                <a16:creationId xmlns:a16="http://schemas.microsoft.com/office/drawing/2014/main" id="{4ACD53EF-6E2E-42E7-85D8-7B7228833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31" y="404664"/>
            <a:ext cx="8135937" cy="7921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 경험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(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대학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/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사회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</a:p>
        </p:txBody>
      </p:sp>
      <p:pic>
        <p:nvPicPr>
          <p:cNvPr id="36867" name="그림 2">
            <a:extLst>
              <a:ext uri="{FF2B5EF4-FFF2-40B4-BE49-F238E27FC236}">
                <a16:creationId xmlns:a16="http://schemas.microsoft.com/office/drawing/2014/main" id="{D1EE6F5F-E4FC-41C6-B2C2-C785340FC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400175"/>
            <a:ext cx="83153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그림 1">
            <a:extLst>
              <a:ext uri="{FF2B5EF4-FFF2-40B4-BE49-F238E27FC236}">
                <a16:creationId xmlns:a16="http://schemas.microsoft.com/office/drawing/2014/main" id="{93DD7C28-D232-439F-B00D-5C849E802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941388"/>
            <a:ext cx="8389938" cy="457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>
            <a:extLst>
              <a:ext uri="{FF2B5EF4-FFF2-40B4-BE49-F238E27FC236}">
                <a16:creationId xmlns:a16="http://schemas.microsoft.com/office/drawing/2014/main" id="{E1A7AA1F-8E50-4041-99E1-5F4BD2C36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안 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그림 2">
            <a:extLst>
              <a:ext uri="{FF2B5EF4-FFF2-40B4-BE49-F238E27FC236}">
                <a16:creationId xmlns:a16="http://schemas.microsoft.com/office/drawing/2014/main" id="{9484D6BA-FB4B-4234-87F9-779B4B3D4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28700"/>
            <a:ext cx="7113587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>
            <a:extLst>
              <a:ext uri="{FF2B5EF4-FFF2-40B4-BE49-F238E27FC236}">
                <a16:creationId xmlns:a16="http://schemas.microsoft.com/office/drawing/2014/main" id="{4C5E515A-6A00-489B-85A4-3B23A097B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pic>
        <p:nvPicPr>
          <p:cNvPr id="38916" name="그림 1">
            <a:extLst>
              <a:ext uri="{FF2B5EF4-FFF2-40B4-BE49-F238E27FC236}">
                <a16:creationId xmlns:a16="http://schemas.microsoft.com/office/drawing/2014/main" id="{2DF3A197-99F2-43B0-B49D-FADEA428F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449513"/>
            <a:ext cx="7886700" cy="387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>
            <a:extLst>
              <a:ext uri="{FF2B5EF4-FFF2-40B4-BE49-F238E27FC236}">
                <a16:creationId xmlns:a16="http://schemas.microsoft.com/office/drawing/2014/main" id="{56D459FC-4EC7-4D6A-BF79-5443A116B7F4}"/>
              </a:ext>
            </a:extLst>
          </p:cNvPr>
          <p:cNvSpPr txBox="1">
            <a:spLocks/>
          </p:cNvSpPr>
          <p:nvPr/>
        </p:nvSpPr>
        <p:spPr bwMode="auto">
          <a:xfrm>
            <a:off x="395288" y="476250"/>
            <a:ext cx="8278812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800" b="1">
                <a:solidFill>
                  <a:srgbClr val="0070C0"/>
                </a:solidFill>
                <a:latin typeface="굴림" panose="020B0600000101010101" pitchFamily="50" charset="-127"/>
              </a:rPr>
              <a:t>대학생활과 사회경험 </a:t>
            </a:r>
            <a:r>
              <a:rPr lang="en-US" altLang="ko-KR" sz="2800" b="1">
                <a:solidFill>
                  <a:srgbClr val="0070C0"/>
                </a:solidFill>
                <a:latin typeface="굴림" panose="020B0600000101010101" pitchFamily="50" charset="-127"/>
              </a:rPr>
              <a:t>: </a:t>
            </a: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600" b="1">
                <a:latin typeface="굴림" panose="020B0600000101010101" pitchFamily="50" charset="-127"/>
              </a:rPr>
              <a:t>대학교 얘기로 작성하되</a:t>
            </a:r>
            <a:r>
              <a:rPr lang="en-US" altLang="ko-KR" sz="2600" b="1">
                <a:latin typeface="굴림" panose="020B0600000101010101" pitchFamily="50" charset="-127"/>
              </a:rPr>
              <a:t>,</a:t>
            </a:r>
            <a:r>
              <a:rPr lang="ko-KR" altLang="en-US" sz="2600" b="1">
                <a:latin typeface="굴림" panose="020B0600000101010101" pitchFamily="50" charset="-127"/>
              </a:rPr>
              <a:t> 무엇을 만들면서 </a:t>
            </a:r>
            <a:r>
              <a:rPr lang="ko-KR" altLang="en-US" sz="2600" b="1" u="sng">
                <a:latin typeface="굴림" panose="020B0600000101010101" pitchFamily="50" charset="-127"/>
              </a:rPr>
              <a:t>어떤 걸 느꼈는지</a:t>
            </a:r>
            <a:r>
              <a:rPr lang="ko-KR" altLang="en-US" sz="2600" b="1">
                <a:latin typeface="굴림" panose="020B0600000101010101" pitchFamily="50" charset="-127"/>
              </a:rPr>
              <a:t> 에피소드 위주의 내용으로 기술</a:t>
            </a:r>
            <a:r>
              <a:rPr lang="en-US" altLang="ko-KR" sz="2600" b="1">
                <a:latin typeface="굴림" panose="020B0600000101010101" pitchFamily="50" charset="-127"/>
              </a:rPr>
              <a:t>. </a:t>
            </a: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altLang="ko-KR" sz="2600" b="1">
                <a:latin typeface="굴림" panose="020B0600000101010101" pitchFamily="50" charset="-127"/>
              </a:rPr>
              <a:t>??</a:t>
            </a:r>
            <a:r>
              <a:rPr lang="ko-KR" altLang="en-US" sz="2600" b="1">
                <a:latin typeface="굴림" panose="020B0600000101010101" pitchFamily="50" charset="-127"/>
              </a:rPr>
              <a:t> 배웠고 </a:t>
            </a:r>
            <a:r>
              <a:rPr lang="en-US" altLang="ko-KR" sz="2600" b="1">
                <a:latin typeface="굴림" panose="020B0600000101010101" pitchFamily="50" charset="-127"/>
              </a:rPr>
              <a:t>??</a:t>
            </a:r>
            <a:r>
              <a:rPr lang="ko-KR" altLang="en-US" sz="2600" b="1">
                <a:latin typeface="굴림" panose="020B0600000101010101" pitchFamily="50" charset="-127"/>
              </a:rPr>
              <a:t>했고 식의 나열식 표현 안됨</a:t>
            </a:r>
            <a:r>
              <a:rPr lang="en-US" altLang="ko-KR" sz="2600" b="1">
                <a:latin typeface="굴림" panose="020B0600000101010101" pitchFamily="50" charset="-127"/>
              </a:rPr>
              <a:t>.</a:t>
            </a:r>
            <a:endParaRPr lang="ko-KR" altLang="en-US" sz="2400">
              <a:latin typeface="굴림" panose="020B0600000101010101" pitchFamily="50" charset="-127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28DB8BB9-BFE1-4FCB-AEDA-E6D706735E66}"/>
              </a:ext>
            </a:extLst>
          </p:cNvPr>
          <p:cNvSpPr txBox="1">
            <a:spLocks/>
          </p:cNvSpPr>
          <p:nvPr/>
        </p:nvSpPr>
        <p:spPr bwMode="auto">
          <a:xfrm>
            <a:off x="1187450" y="2781300"/>
            <a:ext cx="63373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동아리활동을 통해 배운 내용</a:t>
            </a:r>
            <a:r>
              <a:rPr lang="en-US" altLang="ko-KR" sz="2400">
                <a:latin typeface="굴림" panose="020B0600000101010101" pitchFamily="50" charset="-127"/>
              </a:rPr>
              <a:t> </a:t>
            </a: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수업시간이나 혼자 만든 프로젝트 내용</a:t>
            </a:r>
            <a:endParaRPr lang="en-US" altLang="ko-KR" sz="2400">
              <a:latin typeface="굴림" panose="020B0600000101010101" pitchFamily="50" charset="-127"/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전산관련 현장실습을 한 경우 배운 내용 </a:t>
            </a:r>
            <a:endParaRPr lang="en-US" altLang="ko-KR" sz="2400">
              <a:latin typeface="굴림" panose="020B0600000101010101" pitchFamily="50" charset="-127"/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전산병으로 복무했다면 관련 내용</a:t>
            </a:r>
            <a:endParaRPr lang="en-US" altLang="ko-KR" sz="2400">
              <a:latin typeface="굴림" panose="020B0600000101010101" pitchFamily="50" charset="-127"/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전산관련 아르바이트 및</a:t>
            </a:r>
            <a:r>
              <a:rPr lang="en-US" altLang="ko-KR" sz="2400">
                <a:latin typeface="굴림" panose="020B0600000101010101" pitchFamily="50" charset="-127"/>
              </a:rPr>
              <a:t> </a:t>
            </a:r>
            <a:r>
              <a:rPr lang="ko-KR" altLang="en-US" sz="2400">
                <a:latin typeface="굴림" panose="020B0600000101010101" pitchFamily="50" charset="-127"/>
              </a:rPr>
              <a:t>봉사활동</a:t>
            </a:r>
            <a:endParaRPr lang="en-US" altLang="ko-KR" sz="2400">
              <a:latin typeface="굴림" panose="020B0600000101010101" pitchFamily="50" charset="-127"/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lang="ko-KR" altLang="en-US" sz="2400">
                <a:latin typeface="굴림" panose="020B0600000101010101" pitchFamily="50" charset="-127"/>
              </a:rPr>
              <a:t>전공관련 대회 참여 및 수상 내용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>
            <a:extLst>
              <a:ext uri="{FF2B5EF4-FFF2-40B4-BE49-F238E27FC236}">
                <a16:creationId xmlns:a16="http://schemas.microsoft.com/office/drawing/2014/main" id="{A8CC712A-8A8E-4C36-83BB-4CA9DDD11E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 지원동기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pic>
        <p:nvPicPr>
          <p:cNvPr id="40963" name="그림 1">
            <a:extLst>
              <a:ext uri="{FF2B5EF4-FFF2-40B4-BE49-F238E27FC236}">
                <a16:creationId xmlns:a16="http://schemas.microsoft.com/office/drawing/2014/main" id="{6D63508D-476E-4E39-9C66-CEFD1FB091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195388"/>
            <a:ext cx="8135937" cy="383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Rectangle 3">
            <a:extLst>
              <a:ext uri="{FF2B5EF4-FFF2-40B4-BE49-F238E27FC236}">
                <a16:creationId xmlns:a16="http://schemas.microsoft.com/office/drawing/2014/main" id="{8E14252C-01AB-4A30-B55B-DA9912CA04C8}"/>
              </a:ext>
            </a:extLst>
          </p:cNvPr>
          <p:cNvSpPr txBox="1">
            <a:spLocks/>
          </p:cNvSpPr>
          <p:nvPr/>
        </p:nvSpPr>
        <p:spPr bwMode="auto">
          <a:xfrm>
            <a:off x="900113" y="5194300"/>
            <a:ext cx="70580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1) </a:t>
            </a:r>
            <a:r>
              <a:rPr lang="ko-KR" altLang="en-US" sz="2400" dirty="0"/>
              <a:t>지원 회사에 맞춰 작성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ko-KR" sz="2400" dirty="0"/>
              <a:t>2) </a:t>
            </a:r>
            <a:r>
              <a:rPr lang="ko-KR" altLang="en-US" sz="2400" dirty="0"/>
              <a:t>회사에서 싫어하는 얘기 작성하지 말 것</a:t>
            </a:r>
          </a:p>
          <a:p>
            <a:pPr>
              <a:buFont typeface="Arial" panose="020B0604020202020204" pitchFamily="34" charset="0"/>
              <a:buNone/>
            </a:pPr>
            <a:endParaRPr lang="ko-KR" altLang="en-US" sz="2400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그림 1">
            <a:extLst>
              <a:ext uri="{FF2B5EF4-FFF2-40B4-BE49-F238E27FC236}">
                <a16:creationId xmlns:a16="http://schemas.microsoft.com/office/drawing/2014/main" id="{69EFF405-2CC8-443D-89E5-A2FE565A4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162925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>
            <a:extLst>
              <a:ext uri="{FF2B5EF4-FFF2-40B4-BE49-F238E27FC236}">
                <a16:creationId xmlns:a16="http://schemas.microsoft.com/office/drawing/2014/main" id="{B115602B-4201-4384-94E4-EBEEBD133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안 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그림 2">
            <a:extLst>
              <a:ext uri="{FF2B5EF4-FFF2-40B4-BE49-F238E27FC236}">
                <a16:creationId xmlns:a16="http://schemas.microsoft.com/office/drawing/2014/main" id="{FCF14D85-999A-488A-BB27-3DCC78A6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1052513"/>
            <a:ext cx="748982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>
            <a:extLst>
              <a:ext uri="{FF2B5EF4-FFF2-40B4-BE49-F238E27FC236}">
                <a16:creationId xmlns:a16="http://schemas.microsoft.com/office/drawing/2014/main" id="{3722107F-042F-4761-9544-B24CE7C06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pic>
        <p:nvPicPr>
          <p:cNvPr id="43012" name="그림 1">
            <a:extLst>
              <a:ext uri="{FF2B5EF4-FFF2-40B4-BE49-F238E27FC236}">
                <a16:creationId xmlns:a16="http://schemas.microsoft.com/office/drawing/2014/main" id="{6D3DDCC8-35E8-4958-8125-D5491AC45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2976563"/>
            <a:ext cx="78867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023345"/>
              </p:ext>
            </p:extLst>
          </p:nvPr>
        </p:nvGraphicFramePr>
        <p:xfrm>
          <a:off x="359569" y="1052736"/>
          <a:ext cx="8424862" cy="4543200"/>
        </p:xfrm>
        <a:graphic>
          <a:graphicData uri="http://schemas.openxmlformats.org/drawingml/2006/table">
            <a:tbl>
              <a:tblPr/>
              <a:tblGrid>
                <a:gridCol w="5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2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4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A7636420-8991-4D79-A4DD-8EF378469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진행방법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09712B8-B6BB-4D46-9BFC-D2A34DE17464}"/>
              </a:ext>
            </a:extLst>
          </p:cNvPr>
          <p:cNvSpPr txBox="1">
            <a:spLocks/>
          </p:cNvSpPr>
          <p:nvPr/>
        </p:nvSpPr>
        <p:spPr bwMode="auto">
          <a:xfrm>
            <a:off x="468313" y="1628800"/>
            <a:ext cx="8278812" cy="280764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dirty="0"/>
              <a:t>6</a:t>
            </a:r>
            <a:r>
              <a:rPr lang="ko-KR" altLang="en-US" dirty="0"/>
              <a:t> </a:t>
            </a:r>
            <a:r>
              <a:rPr lang="en-US" altLang="ko-KR" dirty="0"/>
              <a:t>- 7</a:t>
            </a:r>
            <a:r>
              <a:rPr lang="ko-KR" altLang="en-US" dirty="0"/>
              <a:t>주 </a:t>
            </a:r>
            <a:r>
              <a:rPr lang="en-US" altLang="ko-KR" dirty="0"/>
              <a:t>: </a:t>
            </a:r>
            <a:r>
              <a:rPr lang="ko-KR" altLang="en-US" dirty="0"/>
              <a:t>먼저</a:t>
            </a:r>
            <a:r>
              <a:rPr lang="en-US" altLang="ko-KR" dirty="0"/>
              <a:t> </a:t>
            </a:r>
            <a:r>
              <a:rPr lang="ko-KR" altLang="en-US" dirty="0"/>
              <a:t>나의 스토리 구상하기</a:t>
            </a:r>
            <a:endParaRPr lang="en-US" altLang="ko-KR" dirty="0"/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800" dirty="0"/>
              <a:t>     1) </a:t>
            </a:r>
            <a:r>
              <a:rPr lang="ko-KR" altLang="en-US" sz="2800" dirty="0"/>
              <a:t>나의 꿈 </a:t>
            </a:r>
            <a:r>
              <a:rPr lang="en-US" altLang="ko-KR" sz="2800" dirty="0"/>
              <a:t>(400</a:t>
            </a:r>
            <a:r>
              <a:rPr lang="ko-KR" altLang="en-US" sz="2800" dirty="0"/>
              <a:t>자 이상</a:t>
            </a:r>
            <a:r>
              <a:rPr lang="en-US" altLang="ko-KR" sz="2800" dirty="0"/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800" dirty="0"/>
              <a:t>     2) </a:t>
            </a:r>
            <a:r>
              <a:rPr lang="ko-KR" altLang="en-US" sz="2800" dirty="0"/>
              <a:t>성격 </a:t>
            </a:r>
            <a:r>
              <a:rPr lang="en-US" altLang="ko-KR" sz="2800" dirty="0"/>
              <a:t>(400</a:t>
            </a:r>
            <a:r>
              <a:rPr lang="ko-KR" altLang="en-US" sz="2800" dirty="0"/>
              <a:t>자 이상</a:t>
            </a:r>
            <a:r>
              <a:rPr lang="en-US" altLang="ko-KR" sz="2800" dirty="0"/>
              <a:t>) </a:t>
            </a:r>
            <a:r>
              <a:rPr lang="en-US" altLang="ko-KR" sz="2800" dirty="0">
                <a:sym typeface="Wingdings" panose="05000000000000000000" pitchFamily="2" charset="2"/>
              </a:rPr>
              <a:t> </a:t>
            </a:r>
            <a:r>
              <a:rPr lang="ko-KR" altLang="en-US" sz="2800" dirty="0"/>
              <a:t>장점</a:t>
            </a:r>
            <a:r>
              <a:rPr lang="en-US" altLang="ko-KR" sz="2800" dirty="0"/>
              <a:t>(</a:t>
            </a:r>
            <a:r>
              <a:rPr lang="ko-KR" altLang="en-US" sz="2800" dirty="0"/>
              <a:t>단점은 쓰지 말 것</a:t>
            </a:r>
            <a:r>
              <a:rPr lang="en-US" altLang="ko-KR" sz="2800" dirty="0"/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800" dirty="0"/>
              <a:t>     </a:t>
            </a:r>
            <a:r>
              <a:rPr lang="en-US" altLang="ko-KR" sz="2800" dirty="0">
                <a:solidFill>
                  <a:srgbClr val="0070C0"/>
                </a:solidFill>
              </a:rPr>
              <a:t>3) </a:t>
            </a:r>
            <a:r>
              <a:rPr lang="ko-KR" altLang="en-US" sz="2800" dirty="0">
                <a:solidFill>
                  <a:srgbClr val="0070C0"/>
                </a:solidFill>
              </a:rPr>
              <a:t>경험 </a:t>
            </a:r>
            <a:r>
              <a:rPr lang="en-US" altLang="ko-KR" sz="2800" dirty="0">
                <a:solidFill>
                  <a:srgbClr val="0070C0"/>
                </a:solidFill>
              </a:rPr>
              <a:t>(400</a:t>
            </a:r>
            <a:r>
              <a:rPr lang="ko-KR" altLang="en-US" sz="2800" dirty="0">
                <a:solidFill>
                  <a:srgbClr val="0070C0"/>
                </a:solidFill>
              </a:rPr>
              <a:t>자 이상</a:t>
            </a:r>
            <a:r>
              <a:rPr lang="en-US" altLang="ko-KR" sz="2800" dirty="0">
                <a:solidFill>
                  <a:srgbClr val="0070C0"/>
                </a:solidFill>
              </a:rPr>
              <a:t>) </a:t>
            </a:r>
            <a:r>
              <a:rPr lang="en-US" altLang="ko-KR" sz="2800" dirty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US" altLang="ko-KR" sz="2800" dirty="0">
                <a:solidFill>
                  <a:srgbClr val="0070C0"/>
                </a:solidFill>
              </a:rPr>
              <a:t> </a:t>
            </a:r>
            <a:r>
              <a:rPr lang="ko-KR" altLang="en-US" sz="2800" dirty="0">
                <a:solidFill>
                  <a:srgbClr val="0070C0"/>
                </a:solidFill>
              </a:rPr>
              <a:t>프로젝트</a:t>
            </a:r>
            <a:r>
              <a:rPr lang="en-US" altLang="ko-KR" sz="2800" dirty="0">
                <a:solidFill>
                  <a:srgbClr val="0070C0"/>
                </a:solidFill>
              </a:rPr>
              <a:t>,</a:t>
            </a:r>
            <a:r>
              <a:rPr lang="ko-KR" altLang="en-US" sz="2800" dirty="0">
                <a:solidFill>
                  <a:srgbClr val="0070C0"/>
                </a:solidFill>
              </a:rPr>
              <a:t> 사회</a:t>
            </a:r>
            <a:r>
              <a:rPr lang="en-US" altLang="ko-KR" sz="2800" dirty="0">
                <a:solidFill>
                  <a:srgbClr val="0070C0"/>
                </a:solidFill>
              </a:rPr>
              <a:t>, </a:t>
            </a:r>
            <a:r>
              <a:rPr lang="ko-KR" altLang="en-US" sz="2800" dirty="0">
                <a:solidFill>
                  <a:srgbClr val="0070C0"/>
                </a:solidFill>
              </a:rPr>
              <a:t>대학</a:t>
            </a:r>
            <a:r>
              <a:rPr lang="en-US" altLang="ko-KR" sz="2800" dirty="0">
                <a:solidFill>
                  <a:srgbClr val="0070C0"/>
                </a:solidFill>
              </a:rPr>
              <a:t> 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800" dirty="0">
                <a:solidFill>
                  <a:srgbClr val="0070C0"/>
                </a:solidFill>
              </a:rPr>
              <a:t>     4) </a:t>
            </a:r>
            <a:r>
              <a:rPr lang="ko-KR" altLang="en-US" sz="2800" dirty="0">
                <a:solidFill>
                  <a:srgbClr val="0070C0"/>
                </a:solidFill>
              </a:rPr>
              <a:t>지원동기 </a:t>
            </a:r>
            <a:r>
              <a:rPr lang="en-US" altLang="ko-KR" sz="2800" dirty="0">
                <a:solidFill>
                  <a:srgbClr val="0070C0"/>
                </a:solidFill>
              </a:rPr>
              <a:t>(200</a:t>
            </a:r>
            <a:r>
              <a:rPr lang="ko-KR" altLang="en-US" sz="2800" dirty="0">
                <a:solidFill>
                  <a:srgbClr val="0070C0"/>
                </a:solidFill>
              </a:rPr>
              <a:t>자 이상</a:t>
            </a:r>
            <a:r>
              <a:rPr lang="en-US" altLang="ko-KR" sz="2800" dirty="0">
                <a:solidFill>
                  <a:srgbClr val="0070C0"/>
                </a:solidFill>
              </a:rPr>
              <a:t>)</a:t>
            </a:r>
            <a:endParaRPr lang="en-US" altLang="ko-KR" sz="1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>
            <a:extLst>
              <a:ext uri="{FF2B5EF4-FFF2-40B4-BE49-F238E27FC236}">
                <a16:creationId xmlns:a16="http://schemas.microsoft.com/office/drawing/2014/main" id="{B2F2E8F1-342F-425F-A7C2-87C4977E9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393700"/>
            <a:ext cx="8135937" cy="792163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자기소개서 작성요령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999C9A0-2DE8-CE67-CD06-C95C6A19AB9C}"/>
              </a:ext>
            </a:extLst>
          </p:cNvPr>
          <p:cNvSpPr txBox="1">
            <a:spLocks/>
          </p:cNvSpPr>
          <p:nvPr/>
        </p:nvSpPr>
        <p:spPr bwMode="auto">
          <a:xfrm>
            <a:off x="468312" y="1268760"/>
            <a:ext cx="8208143" cy="208823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직무위주로 작성 </a:t>
            </a:r>
            <a:r>
              <a:rPr lang="en-US" altLang="ko-KR" sz="2800" dirty="0">
                <a:sym typeface="Wingdings" panose="05000000000000000000" pitchFamily="2" charset="2"/>
              </a:rPr>
              <a:t></a:t>
            </a:r>
            <a:r>
              <a:rPr lang="en-US" altLang="ko-KR" sz="2800" dirty="0"/>
              <a:t> </a:t>
            </a:r>
            <a:r>
              <a:rPr lang="ko-KR" altLang="en-US" sz="2800" dirty="0"/>
              <a:t>직무에 적합한 인재 어필</a:t>
            </a:r>
            <a:endParaRPr lang="en-US" altLang="ko-KR" sz="2800" dirty="0"/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가급적 모든 얘기를 프로젝트와 연관해 작성</a:t>
            </a:r>
            <a:endParaRPr lang="en-US" altLang="ko-KR" sz="2800" dirty="0"/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C00000"/>
                </a:solidFill>
              </a:rPr>
              <a:t>부정적인 단어나 나쁜 얘기 절대 쓰지 말 것</a:t>
            </a:r>
            <a:endParaRPr lang="en-US" altLang="ko-KR" sz="2800" dirty="0">
              <a:solidFill>
                <a:srgbClr val="C00000"/>
              </a:solidFill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800" dirty="0">
                <a:solidFill>
                  <a:srgbClr val="C00000"/>
                </a:solidFill>
              </a:rPr>
              <a:t>    </a:t>
            </a:r>
            <a:r>
              <a:rPr lang="en-US" altLang="ko-KR" sz="2400" dirty="0">
                <a:solidFill>
                  <a:srgbClr val="C00000"/>
                </a:solidFill>
              </a:rPr>
              <a:t>(</a:t>
            </a:r>
            <a:r>
              <a:rPr lang="ko-KR" altLang="en-US" sz="2400" dirty="0">
                <a:solidFill>
                  <a:srgbClr val="C00000"/>
                </a:solidFill>
              </a:rPr>
              <a:t>특히 자신에 대해 절대로 나쁜 얘기 쓰지 말 것</a:t>
            </a:r>
            <a:r>
              <a:rPr lang="en-US" altLang="ko-KR" sz="2400" dirty="0">
                <a:solidFill>
                  <a:srgbClr val="C00000"/>
                </a:solidFill>
              </a:rPr>
              <a:t>)</a:t>
            </a:r>
            <a:endParaRPr lang="en-US" altLang="ko-KR" sz="2400" dirty="0"/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endParaRPr lang="en-US" altLang="ko-KR" sz="2800" dirty="0"/>
          </a:p>
        </p:txBody>
      </p:sp>
      <p:pic>
        <p:nvPicPr>
          <p:cNvPr id="4" name="그림 1">
            <a:extLst>
              <a:ext uri="{FF2B5EF4-FFF2-40B4-BE49-F238E27FC236}">
                <a16:creationId xmlns:a16="http://schemas.microsoft.com/office/drawing/2014/main" id="{4456C26C-B109-24CA-E294-BE9A84319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37" y="3573016"/>
            <a:ext cx="79883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B999C9A0-2DE8-CE67-CD06-C95C6A19AB9C}"/>
              </a:ext>
            </a:extLst>
          </p:cNvPr>
          <p:cNvSpPr txBox="1">
            <a:spLocks/>
          </p:cNvSpPr>
          <p:nvPr/>
        </p:nvSpPr>
        <p:spPr bwMode="auto">
          <a:xfrm>
            <a:off x="395535" y="476672"/>
            <a:ext cx="8208143" cy="208823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무조건 단문으로 작성</a:t>
            </a:r>
            <a:r>
              <a:rPr lang="en-US" altLang="ko-KR" sz="28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맞춤법</a:t>
            </a:r>
            <a:r>
              <a:rPr lang="en-US" altLang="ko-KR" sz="2800" dirty="0"/>
              <a:t>, </a:t>
            </a:r>
            <a:r>
              <a:rPr lang="ko-KR" altLang="en-US" sz="2800" dirty="0"/>
              <a:t>띄어쓰기 확인</a:t>
            </a:r>
            <a:r>
              <a:rPr lang="en-US" altLang="ko-KR" sz="2800" dirty="0"/>
              <a:t>, </a:t>
            </a:r>
            <a:r>
              <a:rPr lang="ko-KR" altLang="en-US" sz="2800" dirty="0"/>
              <a:t>문단나누기</a:t>
            </a:r>
            <a:r>
              <a:rPr lang="en-US" altLang="ko-KR" sz="28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들여쓰기와 양쪽 정렬할 것</a:t>
            </a:r>
            <a:r>
              <a:rPr lang="en-US" altLang="ko-KR" sz="28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/>
              <a:t>주제별 소제목 활용 </a:t>
            </a:r>
            <a:r>
              <a:rPr lang="en-US" altLang="ko-KR" sz="2800" dirty="0"/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0E99C7-473C-9F80-C8D8-1D28B5D7CC66}"/>
              </a:ext>
            </a:extLst>
          </p:cNvPr>
          <p:cNvSpPr txBox="1"/>
          <p:nvPr/>
        </p:nvSpPr>
        <p:spPr>
          <a:xfrm>
            <a:off x="1061417" y="2708920"/>
            <a:ext cx="7021166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&lt;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성격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&gt; "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항상 최선을 위해 노력하는 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</a:p>
          <a:p>
            <a:pPr algn="just"/>
            <a:endParaRPr lang="en-US" altLang="ko-KR" sz="1600" b="0" i="0" dirty="0">
              <a:solidFill>
                <a:srgbClr val="000000"/>
              </a:solidFill>
              <a:effectLst/>
              <a:latin typeface="+mj-ea"/>
              <a:ea typeface="+mj-ea"/>
            </a:endParaRPr>
          </a:p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[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나 자신을 아는 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]</a:t>
            </a:r>
          </a:p>
          <a:p>
            <a:pPr algn="just"/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  저는 항상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주어진 일에 온 힘을 다하자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와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부족함을 알고 채우기 위해 노력하자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라는 말을 마음속으로 다짐</a:t>
            </a:r>
            <a:r>
              <a:rPr lang="ko-KR" altLang="en-US" sz="1600" dirty="0">
                <a:solidFill>
                  <a:srgbClr val="000000"/>
                </a:solidFill>
                <a:latin typeface="+mj-ea"/>
                <a:ea typeface="+mj-ea"/>
              </a:rPr>
              <a:t>했습니다</a:t>
            </a:r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 이것이 곧 제 장점이라고 할 수 있습니다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.</a:t>
            </a:r>
          </a:p>
          <a:p>
            <a:pPr algn="just"/>
            <a:r>
              <a:rPr lang="ko-KR" altLang="en-US" sz="1600" dirty="0">
                <a:latin typeface="+mj-ea"/>
                <a:ea typeface="+mj-ea"/>
              </a:rPr>
              <a:t> 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저는 새로운 것을 배우는데 거리낌이 없습니다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안드로이드 앱을 만들어 보고 싶은 생각에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Kotlin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과 안드로이드</a:t>
            </a:r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 …</a:t>
            </a:r>
          </a:p>
          <a:p>
            <a:pPr algn="just"/>
            <a:endParaRPr lang="en-US" altLang="ko-KR" sz="1600" dirty="0">
              <a:solidFill>
                <a:srgbClr val="000000"/>
              </a:solidFill>
              <a:latin typeface="+mj-ea"/>
              <a:ea typeface="+mj-ea"/>
            </a:endParaRPr>
          </a:p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[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배움을 두려워하지 않는 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]</a:t>
            </a:r>
          </a:p>
          <a:p>
            <a:pPr algn="just"/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…</a:t>
            </a:r>
            <a:endParaRPr lang="ko-KR" altLang="en-US" sz="1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584563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0C6DC97-0BD2-2DD0-7DE9-0F347D9D5598}"/>
              </a:ext>
            </a:extLst>
          </p:cNvPr>
          <p:cNvSpPr txBox="1">
            <a:spLocks/>
          </p:cNvSpPr>
          <p:nvPr/>
        </p:nvSpPr>
        <p:spPr bwMode="auto">
          <a:xfrm>
            <a:off x="611560" y="1196752"/>
            <a:ext cx="835292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360000" indent="-720000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400" dirty="0"/>
              <a:t>1) </a:t>
            </a:r>
            <a:r>
              <a:rPr lang="ko-KR" altLang="en-US" sz="2400" dirty="0"/>
              <a:t>다음을 참고해서 </a:t>
            </a:r>
            <a:r>
              <a:rPr lang="en-US" altLang="ko-KR" sz="2400" dirty="0"/>
              <a:t>????</a:t>
            </a:r>
            <a:r>
              <a:rPr lang="ko-KR" altLang="en-US" sz="2400" dirty="0"/>
              <a:t> 신입개발자로 취업하기 위한 자소서를 </a:t>
            </a:r>
            <a:r>
              <a:rPr lang="en-US" altLang="ko-KR" sz="2400" dirty="0"/>
              <a:t>2000</a:t>
            </a:r>
            <a:r>
              <a:rPr lang="ko-KR" altLang="en-US" sz="2400" dirty="0"/>
              <a:t>자 이내로 써줘</a:t>
            </a:r>
            <a:r>
              <a:rPr lang="en-US" altLang="ko-KR" sz="2400" dirty="0"/>
              <a:t>.</a:t>
            </a:r>
          </a:p>
          <a:p>
            <a:pPr marL="360000" indent="-720000" eaLnBrk="1" hangingPunct="1">
              <a:buClr>
                <a:srgbClr val="002060"/>
              </a:buClr>
              <a:buSzPct val="70000"/>
              <a:buNone/>
            </a:pPr>
            <a:endParaRPr lang="en-US" altLang="ko-KR" sz="2400" dirty="0"/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나는 </a:t>
            </a:r>
            <a:r>
              <a:rPr lang="en-US" altLang="ko-KR" sz="2000" dirty="0"/>
              <a:t>xx </a:t>
            </a:r>
            <a:r>
              <a:rPr lang="ko-KR" altLang="en-US" sz="2000" dirty="0"/>
              <a:t>성격이고</a:t>
            </a:r>
            <a:r>
              <a:rPr lang="en-US" altLang="ko-KR" sz="2000" dirty="0"/>
              <a:t>, </a:t>
            </a:r>
            <a:r>
              <a:rPr lang="ko-KR" altLang="en-US" sz="2000" dirty="0"/>
              <a:t>꿈이 </a:t>
            </a:r>
            <a:r>
              <a:rPr lang="en-US" altLang="ko-KR" sz="2000" dirty="0"/>
              <a:t>xx </a:t>
            </a:r>
            <a:r>
              <a:rPr lang="ko-KR" altLang="en-US" sz="2000" dirty="0"/>
              <a:t>였음</a:t>
            </a:r>
            <a:r>
              <a:rPr lang="en-US" altLang="ko-KR" sz="2000" dirty="0"/>
              <a:t>. 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</a:t>
            </a:r>
            <a:r>
              <a:rPr lang="ko-KR" altLang="en-US" sz="2000" dirty="0"/>
              <a:t>대학에서는 </a:t>
            </a:r>
            <a:r>
              <a:rPr lang="ko-KR" altLang="en-US" sz="2000" dirty="0" err="1"/>
              <a:t>컴공과</a:t>
            </a:r>
            <a:r>
              <a:rPr lang="ko-KR" altLang="en-US" sz="2000" dirty="0"/>
              <a:t> 학생으로 </a:t>
            </a:r>
            <a:r>
              <a:rPr lang="en-US" altLang="ko-KR" sz="2000" dirty="0" err="1"/>
              <a:t>xxxxx</a:t>
            </a:r>
            <a:r>
              <a:rPr lang="en-US" altLang="ko-KR" sz="2000" dirty="0"/>
              <a:t> </a:t>
            </a:r>
            <a:r>
              <a:rPr lang="ko-KR" altLang="en-US" sz="2000" dirty="0"/>
              <a:t>과목들을 수강했음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xx </a:t>
            </a:r>
            <a:r>
              <a:rPr lang="ko-KR" altLang="en-US" sz="2000" dirty="0"/>
              <a:t>과목에서 </a:t>
            </a:r>
            <a:r>
              <a:rPr lang="en-US" altLang="ko-KR" sz="2000" dirty="0"/>
              <a:t>xx</a:t>
            </a:r>
            <a:r>
              <a:rPr lang="ko-KR" altLang="en-US" sz="2000" dirty="0"/>
              <a:t>를 공부했음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어떤 도구를 이용해 어떤 프로젝트를 만들었음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동아리 활동은 </a:t>
            </a:r>
            <a:r>
              <a:rPr lang="en-US" altLang="ko-KR" sz="2000" dirty="0" err="1"/>
              <a:t>xxxx</a:t>
            </a:r>
            <a:r>
              <a:rPr lang="ko-KR" altLang="en-US" sz="2000" dirty="0"/>
              <a:t>했음</a:t>
            </a:r>
            <a:r>
              <a:rPr lang="en-US" altLang="ko-KR" sz="2000" dirty="0"/>
              <a:t>. 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</a:t>
            </a:r>
            <a:r>
              <a:rPr lang="ko-KR" altLang="en-US" sz="2000" dirty="0"/>
              <a:t>특별히 </a:t>
            </a:r>
            <a:r>
              <a:rPr lang="en-US" altLang="ko-KR" sz="2000" dirty="0"/>
              <a:t>xxx</a:t>
            </a:r>
            <a:r>
              <a:rPr lang="ko-KR" altLang="en-US" sz="2000" dirty="0"/>
              <a:t> 분야는</a:t>
            </a:r>
            <a:r>
              <a:rPr lang="en-US" altLang="ko-KR" sz="2000" dirty="0"/>
              <a:t> xxx </a:t>
            </a:r>
            <a:r>
              <a:rPr lang="ko-KR" altLang="en-US" sz="2000" dirty="0"/>
              <a:t>해봤어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 xx </a:t>
            </a:r>
            <a:r>
              <a:rPr lang="ko-KR" altLang="en-US" sz="2000" dirty="0"/>
              <a:t>장학금</a:t>
            </a:r>
            <a:r>
              <a:rPr lang="en-US" altLang="ko-KR" sz="2000" dirty="0"/>
              <a:t>,</a:t>
            </a:r>
            <a:r>
              <a:rPr lang="ko-KR" altLang="en-US" sz="2000" dirty="0"/>
              <a:t> </a:t>
            </a:r>
            <a:r>
              <a:rPr lang="en-US" altLang="ko-KR" sz="2000" dirty="0"/>
              <a:t>xx </a:t>
            </a:r>
            <a:r>
              <a:rPr lang="ko-KR" altLang="en-US" sz="2000" dirty="0"/>
              <a:t>수상</a:t>
            </a:r>
            <a:r>
              <a:rPr lang="en-US" altLang="ko-KR" sz="2000" dirty="0"/>
              <a:t>, xx </a:t>
            </a:r>
            <a:r>
              <a:rPr lang="ko-KR" altLang="en-US" sz="2000" dirty="0"/>
              <a:t>자격증 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856E86-5793-795C-42D3-89E66C810AE7}"/>
              </a:ext>
            </a:extLst>
          </p:cNvPr>
          <p:cNvSpPr txBox="1"/>
          <p:nvPr/>
        </p:nvSpPr>
        <p:spPr>
          <a:xfrm>
            <a:off x="611560" y="472316"/>
            <a:ext cx="72728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3200" dirty="0">
                <a:solidFill>
                  <a:srgbClr val="0070C0"/>
                </a:solidFill>
              </a:rPr>
              <a:t>ChatGPT </a:t>
            </a:r>
            <a:r>
              <a:rPr lang="ko-KR" altLang="en-US" sz="3200" dirty="0">
                <a:solidFill>
                  <a:srgbClr val="0070C0"/>
                </a:solidFill>
              </a:rPr>
              <a:t>이용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0C6DC97-0BD2-2DD0-7DE9-0F347D9D5598}"/>
              </a:ext>
            </a:extLst>
          </p:cNvPr>
          <p:cNvSpPr txBox="1">
            <a:spLocks/>
          </p:cNvSpPr>
          <p:nvPr/>
        </p:nvSpPr>
        <p:spPr bwMode="auto">
          <a:xfrm>
            <a:off x="467544" y="476672"/>
            <a:ext cx="835292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2) </a:t>
            </a:r>
            <a:r>
              <a:rPr lang="ko-KR" altLang="en-US" sz="2400" dirty="0"/>
              <a:t>만족스럽지 않은 문단은 다시 입력 </a:t>
            </a:r>
            <a:r>
              <a:rPr lang="en-US" altLang="ko-KR" sz="2400" dirty="0"/>
              <a:t>: </a:t>
            </a:r>
            <a:r>
              <a:rPr lang="ko-KR" altLang="en-US" sz="2400" dirty="0"/>
              <a:t>이 문단을 좀  더 </a:t>
            </a:r>
            <a:r>
              <a:rPr lang="en-US" altLang="ko-KR" sz="2400" dirty="0"/>
              <a:t>????</a:t>
            </a:r>
            <a:r>
              <a:rPr lang="ko-KR" altLang="en-US" sz="2400" dirty="0"/>
              <a:t> 개발자의 역량에 맞게 구체적으로 수정해줘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3) </a:t>
            </a:r>
            <a:r>
              <a:rPr lang="ko-KR" altLang="en-US" sz="2400" dirty="0"/>
              <a:t>구체적으로 조건을 많이 주고 질문할 수록 좋은 글이 나옴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4) </a:t>
            </a:r>
            <a:r>
              <a:rPr lang="ko-KR" altLang="en-US" sz="2400" dirty="0"/>
              <a:t>취업전공분야</a:t>
            </a:r>
            <a:r>
              <a:rPr lang="en-US" altLang="ko-KR" sz="2400" dirty="0"/>
              <a:t>, </a:t>
            </a:r>
            <a:r>
              <a:rPr lang="ko-KR" altLang="en-US" sz="2400" dirty="0"/>
              <a:t>배운 교과목이름 및 프로젝트 내용 등 구체적인 내용을 제시하는 것이 좋음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400" dirty="0"/>
              <a:t>5) </a:t>
            </a:r>
            <a:r>
              <a:rPr lang="ko-KR" altLang="en-US" sz="2400" dirty="0"/>
              <a:t>지원동기는 </a:t>
            </a:r>
            <a:r>
              <a:rPr lang="en-US" altLang="ko-KR" sz="2400" dirty="0"/>
              <a:t>????</a:t>
            </a:r>
            <a:r>
              <a:rPr lang="ko-KR" altLang="en-US" sz="2400" dirty="0"/>
              <a:t> 개발자의 역량과 이 회사의 모토인 </a:t>
            </a:r>
            <a:r>
              <a:rPr lang="en-US" altLang="ko-KR" sz="2400" dirty="0"/>
              <a:t>xx</a:t>
            </a:r>
            <a:r>
              <a:rPr lang="ko-KR" altLang="en-US" sz="2400" dirty="0"/>
              <a:t>를 혼합하여 </a:t>
            </a:r>
            <a:r>
              <a:rPr lang="en-US" altLang="ko-KR" sz="2400" dirty="0"/>
              <a:t>100</a:t>
            </a:r>
            <a:r>
              <a:rPr lang="ko-KR" altLang="en-US" sz="2400" dirty="0"/>
              <a:t>자 정도로 작성해줘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2355194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3F649D7F-520E-46ED-BCD2-4B96B6962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경험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(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대학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/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사회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A18795-F40C-0AFF-B240-0DA7DD121C69}"/>
              </a:ext>
            </a:extLst>
          </p:cNvPr>
          <p:cNvSpPr txBox="1"/>
          <p:nvPr/>
        </p:nvSpPr>
        <p:spPr>
          <a:xfrm>
            <a:off x="468313" y="1412741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sz="2800" dirty="0"/>
              <a:t>ChatGPT </a:t>
            </a:r>
            <a:r>
              <a:rPr lang="ko-KR" altLang="en-US" sz="2800" dirty="0"/>
              <a:t>이용</a:t>
            </a:r>
            <a:endParaRPr lang="en-US" altLang="ko-KR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A6D7B6-B1C4-F44F-8C18-A417694486BA}"/>
              </a:ext>
            </a:extLst>
          </p:cNvPr>
          <p:cNvSpPr txBox="1"/>
          <p:nvPr/>
        </p:nvSpPr>
        <p:spPr>
          <a:xfrm>
            <a:off x="647706" y="2060848"/>
            <a:ext cx="784858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002060"/>
              </a:buClr>
              <a:buSzPct val="70000"/>
              <a:defRPr/>
            </a:pPr>
            <a:r>
              <a:rPr lang="ko-KR" altLang="en-US" sz="2000" dirty="0">
                <a:latin typeface="+mj-lt"/>
              </a:rPr>
              <a:t>아래 내용을 이용하여 신입개발자로 취업하기 위한 자기소개서 항목 중 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나의 경험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을 주제로 하는 내용만 </a:t>
            </a:r>
            <a:r>
              <a:rPr lang="en-US" altLang="ko-KR" sz="2000" dirty="0">
                <a:latin typeface="+mj-lt"/>
              </a:rPr>
              <a:t>400</a:t>
            </a:r>
            <a:r>
              <a:rPr lang="ko-KR" altLang="en-US" sz="2000" dirty="0">
                <a:latin typeface="+mj-lt"/>
              </a:rPr>
              <a:t>자 정도로 작성해줘</a:t>
            </a:r>
            <a:r>
              <a:rPr lang="en-US" altLang="ko-KR" sz="2000" dirty="0">
                <a:latin typeface="+mj-lt"/>
              </a:rPr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/>
              <a:t>동아리 활동 </a:t>
            </a:r>
            <a:r>
              <a:rPr lang="en-US" altLang="ko-KR" sz="2000" dirty="0"/>
              <a:t>&amp; </a:t>
            </a:r>
            <a:r>
              <a:rPr lang="ko-KR" altLang="en-US" sz="2000" dirty="0"/>
              <a:t>학교생활</a:t>
            </a:r>
            <a:r>
              <a:rPr lang="en-US" altLang="ko-KR" sz="2000" dirty="0"/>
              <a:t>(</a:t>
            </a:r>
            <a:r>
              <a:rPr lang="ko-KR" altLang="en-US" sz="2000" dirty="0"/>
              <a:t>멘토</a:t>
            </a:r>
            <a:r>
              <a:rPr lang="en-US" altLang="ko-KR" sz="2000" dirty="0"/>
              <a:t>, </a:t>
            </a:r>
            <a:r>
              <a:rPr lang="ko-KR" altLang="en-US" sz="2000" dirty="0"/>
              <a:t>학생회</a:t>
            </a:r>
            <a:r>
              <a:rPr lang="en-US" altLang="ko-KR" sz="2000" dirty="0"/>
              <a:t>…) </a:t>
            </a: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/>
              <a:t>취업분야 관련 프로젝트 내용</a:t>
            </a:r>
            <a:endParaRPr lang="en-US" altLang="ko-KR" sz="2000" dirty="0"/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US" altLang="ko-KR" sz="2000" dirty="0">
                <a:latin typeface="+mj-lt"/>
              </a:rPr>
              <a:t>Bootstrap</a:t>
            </a:r>
            <a:r>
              <a:rPr lang="ko-KR" altLang="en-US" sz="2000" dirty="0">
                <a:latin typeface="+mj-lt"/>
              </a:rPr>
              <a:t>이용한 </a:t>
            </a:r>
            <a:r>
              <a:rPr lang="en-US" altLang="ko-KR" sz="2000" dirty="0">
                <a:latin typeface="+mj-lt"/>
              </a:rPr>
              <a:t>PHP</a:t>
            </a:r>
            <a:r>
              <a:rPr lang="ko-KR" altLang="en-US" sz="2000" dirty="0">
                <a:latin typeface="+mj-lt"/>
              </a:rPr>
              <a:t>쇼핑몰</a:t>
            </a:r>
            <a:r>
              <a:rPr lang="en-US" altLang="ko-KR" sz="2000" dirty="0">
                <a:latin typeface="+mj-lt"/>
              </a:rPr>
              <a:t> </a:t>
            </a:r>
            <a:r>
              <a:rPr lang="ko-KR" altLang="en-US" sz="2000" dirty="0">
                <a:latin typeface="+mj-lt"/>
              </a:rPr>
              <a:t>개발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en-US" altLang="ko-KR" sz="2000" dirty="0">
                <a:latin typeface="+mj-lt"/>
              </a:rPr>
              <a:t>Laravel</a:t>
            </a:r>
            <a:r>
              <a:rPr lang="ko-KR" altLang="en-US" sz="2000" dirty="0">
                <a:latin typeface="+mj-lt"/>
              </a:rPr>
              <a:t>을 이용한 개별 프로젝트 개발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최근 공부 및 개발 중인 내용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기타</a:t>
            </a:r>
            <a:r>
              <a:rPr lang="en-US" altLang="ko-KR" sz="2000" dirty="0">
                <a:latin typeface="+mj-lt"/>
              </a:rPr>
              <a:t>( … )</a:t>
            </a: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나의 꿈은 개발자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웹과 </a:t>
            </a:r>
            <a:r>
              <a:rPr lang="ko-KR" altLang="en-US" sz="2000" dirty="0" err="1">
                <a:latin typeface="+mj-lt"/>
              </a:rPr>
              <a:t>백엔드</a:t>
            </a:r>
            <a:r>
              <a:rPr lang="ko-KR" altLang="en-US" sz="2000" dirty="0">
                <a:latin typeface="+mj-lt"/>
              </a:rPr>
              <a:t> 분야</a:t>
            </a:r>
            <a:endParaRPr lang="en-US" altLang="ko-KR" sz="2000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BFCF6-A618-B72C-9127-5B52847DE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BC06C6D1-D903-B625-43A7-69B86716A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4.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지원동기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3236C9-04AC-4387-3A90-1373E434C697}"/>
              </a:ext>
            </a:extLst>
          </p:cNvPr>
          <p:cNvSpPr txBox="1"/>
          <p:nvPr/>
        </p:nvSpPr>
        <p:spPr>
          <a:xfrm>
            <a:off x="647706" y="1224748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sz="2800" dirty="0">
                <a:latin typeface="+mj-lt"/>
              </a:rPr>
              <a:t>ChatGPT </a:t>
            </a:r>
            <a:r>
              <a:rPr lang="ko-KR" altLang="en-US" sz="2800" dirty="0">
                <a:latin typeface="+mj-lt"/>
              </a:rPr>
              <a:t>이용</a:t>
            </a:r>
            <a:endParaRPr lang="en-US" altLang="ko-KR" sz="28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64FBEF-12D0-B3BB-ED0E-871E5AA90098}"/>
              </a:ext>
            </a:extLst>
          </p:cNvPr>
          <p:cNvSpPr txBox="1"/>
          <p:nvPr/>
        </p:nvSpPr>
        <p:spPr>
          <a:xfrm>
            <a:off x="661219" y="2204864"/>
            <a:ext cx="78485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002060"/>
              </a:buClr>
              <a:buSzPct val="70000"/>
              <a:defRPr/>
            </a:pPr>
            <a:r>
              <a:rPr lang="ko-KR" altLang="en-US" sz="2000" dirty="0">
                <a:latin typeface="+mj-lt"/>
              </a:rPr>
              <a:t>아래 내용을 이용하여 신입개발자로 취업하기 위한 자기소개서 항목 중 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지원동기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를 주제로 하는 내용만 </a:t>
            </a:r>
            <a:r>
              <a:rPr lang="en-US" altLang="ko-KR" sz="2000" dirty="0">
                <a:latin typeface="+mj-lt"/>
              </a:rPr>
              <a:t>300</a:t>
            </a:r>
            <a:r>
              <a:rPr lang="ko-KR" altLang="en-US" sz="2000" dirty="0">
                <a:latin typeface="+mj-lt"/>
              </a:rPr>
              <a:t>자 정도로 작성해줘</a:t>
            </a:r>
            <a:r>
              <a:rPr lang="en-US" altLang="ko-KR" sz="2000" dirty="0">
                <a:latin typeface="+mj-lt"/>
              </a:rPr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/>
              <a:t>지원할 회사명과 정보</a:t>
            </a:r>
            <a:r>
              <a:rPr lang="en-US" altLang="ko-KR" sz="2000" dirty="0"/>
              <a:t>(</a:t>
            </a:r>
            <a:r>
              <a:rPr lang="ko-KR" altLang="en-US" sz="2000" dirty="0"/>
              <a:t>회사 모토</a:t>
            </a:r>
            <a:r>
              <a:rPr lang="en-US" altLang="ko-KR" sz="2000" dirty="0"/>
              <a:t>)</a:t>
            </a:r>
            <a:r>
              <a:rPr lang="ko-KR" altLang="en-US" sz="2000" dirty="0"/>
              <a:t> </a:t>
            </a:r>
            <a:endParaRPr lang="en-US" altLang="ko-KR" sz="2000" dirty="0"/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지원분야</a:t>
            </a:r>
            <a:r>
              <a:rPr lang="en-US" altLang="ko-KR" sz="2000" dirty="0">
                <a:latin typeface="+mj-lt"/>
              </a:rPr>
              <a:t>(</a:t>
            </a:r>
            <a:r>
              <a:rPr lang="ko-KR" altLang="en-US" sz="2000" dirty="0">
                <a:latin typeface="+mj-lt"/>
              </a:rPr>
              <a:t>웹과 </a:t>
            </a:r>
            <a:r>
              <a:rPr lang="ko-KR" altLang="en-US" sz="2000" dirty="0" err="1">
                <a:latin typeface="+mj-lt"/>
              </a:rPr>
              <a:t>백엔드</a:t>
            </a:r>
            <a:r>
              <a:rPr lang="ko-KR" altLang="en-US" sz="2000" dirty="0">
                <a:latin typeface="+mj-lt"/>
              </a:rPr>
              <a:t> 분야</a:t>
            </a:r>
            <a:r>
              <a:rPr lang="en-US" altLang="ko-KR" sz="2000" dirty="0">
                <a:latin typeface="+mj-lt"/>
              </a:rPr>
              <a:t>)</a:t>
            </a: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나의 꿈은 개발자</a:t>
            </a:r>
            <a:endParaRPr lang="en-US" altLang="ko-K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2493284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1812</TotalTime>
  <Words>676</Words>
  <Application>Microsoft Office PowerPoint</Application>
  <PresentationFormat>화면 슬라이드 쇼(4:3)</PresentationFormat>
  <Paragraphs>126</Paragraphs>
  <Slides>18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3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204</cp:revision>
  <dcterms:created xsi:type="dcterms:W3CDTF">2007-08-26T01:30:15Z</dcterms:created>
  <dcterms:modified xsi:type="dcterms:W3CDTF">2025-05-10T06:16:36Z</dcterms:modified>
</cp:coreProperties>
</file>